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7" r:id="rId1"/>
  </p:sldMasterIdLst>
  <p:sldIdLst>
    <p:sldId id="256" r:id="rId2"/>
    <p:sldId id="267" r:id="rId3"/>
    <p:sldId id="257" r:id="rId4"/>
    <p:sldId id="259" r:id="rId5"/>
    <p:sldId id="260" r:id="rId6"/>
    <p:sldId id="261" r:id="rId7"/>
    <p:sldId id="263" r:id="rId8"/>
    <p:sldId id="268" r:id="rId9"/>
    <p:sldId id="269" r:id="rId10"/>
    <p:sldId id="270" r:id="rId11"/>
    <p:sldId id="271" r:id="rId12"/>
    <p:sldId id="272" r:id="rId13"/>
    <p:sldId id="276" r:id="rId14"/>
    <p:sldId id="275" r:id="rId15"/>
    <p:sldId id="278" r:id="rId16"/>
    <p:sldId id="277" r:id="rId17"/>
    <p:sldId id="273" r:id="rId18"/>
    <p:sldId id="274" r:id="rId19"/>
    <p:sldId id="258" r:id="rId20"/>
    <p:sldId id="279" r:id="rId21"/>
    <p:sldId id="280" r:id="rId22"/>
    <p:sldId id="281" r:id="rId23"/>
    <p:sldId id="282" r:id="rId24"/>
    <p:sldId id="283" r:id="rId25"/>
    <p:sldId id="284" r:id="rId26"/>
    <p:sldId id="285" r:id="rId27"/>
    <p:sldId id="286" r:id="rId28"/>
    <p:sldId id="287" r:id="rId29"/>
    <p:sldId id="288" r:id="rId30"/>
    <p:sldId id="28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s" id="{008D46E2-4CF3-4127-BCA1-46C3F8B0B813}">
          <p14:sldIdLst>
            <p14:sldId id="256"/>
            <p14:sldId id="267"/>
            <p14:sldId id="257"/>
            <p14:sldId id="259"/>
            <p14:sldId id="260"/>
            <p14:sldId id="261"/>
            <p14:sldId id="263"/>
            <p14:sldId id="268"/>
            <p14:sldId id="269"/>
            <p14:sldId id="270"/>
            <p14:sldId id="271"/>
            <p14:sldId id="272"/>
            <p14:sldId id="276"/>
            <p14:sldId id="275"/>
            <p14:sldId id="278"/>
            <p14:sldId id="277"/>
            <p14:sldId id="273"/>
            <p14:sldId id="274"/>
          </p14:sldIdLst>
        </p14:section>
        <p14:section name="Sources and Extra Images" id="{C324D645-ADCF-465E-BF7B-12816A1E1DB2}">
          <p14:sldIdLst>
            <p14:sldId id="258"/>
            <p14:sldId id="279"/>
            <p14:sldId id="280"/>
            <p14:sldId id="281"/>
            <p14:sldId id="282"/>
            <p14:sldId id="283"/>
            <p14:sldId id="284"/>
            <p14:sldId id="285"/>
            <p14:sldId id="286"/>
            <p14:sldId id="287"/>
            <p14:sldId id="288"/>
            <p14:sldId id="28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FB455A-D405-1C46-5214-A00D3FEB37AD}" name="Freer, Tesia" initials="FT" userId="S::freertes@msu.edu::87a60aa5-b5b6-471f-a288-d1e32f86ba2c" providerId="AD"/>
  <p188:author id="{F36535EC-99C3-7636-3941-98464477C181}" name="Davidson, Josie" initials="DJ" userId="S::david235@msu.edu::a5d7f6e1-dab1-4654-987c-1a4ef36b7fb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91B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BEE7D6-00E6-4DB6-AB5D-6C0F0489AD01}" v="578" dt="2024-08-29T20:44:05.017"/>
    <p1510:client id="{310930AC-F671-0202-EF7C-D2D2F5B17C49}" v="96" dt="2024-08-29T17:35:01.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12" autoAdjust="0"/>
  </p:normalViewPr>
  <p:slideViewPr>
    <p:cSldViewPr snapToGrid="0">
      <p:cViewPr varScale="1">
        <p:scale>
          <a:sx n="105" d="100"/>
          <a:sy n="105" d="100"/>
        </p:scale>
        <p:origin x="138" y="258"/>
      </p:cViewPr>
      <p:guideLst/>
    </p:cSldViewPr>
  </p:slideViewPr>
  <p:outlineViewPr>
    <p:cViewPr>
      <p:scale>
        <a:sx n="33" d="100"/>
        <a:sy n="33" d="100"/>
      </p:scale>
      <p:origin x="0" y="-87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28E632A0-58CD-40B3-90C9-A3A7F83ABACD}" type="datetimeFigureOut">
              <a:rPr lang="en-US" smtClean="0"/>
              <a:t>9/5/2024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37B770BA-100C-40DC-A858-C46C55D2EE91}" type="slidenum">
              <a:rPr lang="en-US" smtClean="0"/>
              <a:t>‹#›</a:t>
            </a:fld>
            <a:endParaRPr lang="en-US"/>
          </a:p>
        </p:txBody>
      </p:sp>
    </p:spTree>
    <p:extLst>
      <p:ext uri="{BB962C8B-B14F-4D97-AF65-F5344CB8AC3E}">
        <p14:creationId xmlns:p14="http://schemas.microsoft.com/office/powerpoint/2010/main" val="290523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632A0-58CD-40B3-90C9-A3A7F83ABACD}"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770BA-100C-40DC-A858-C46C55D2EE91}" type="slidenum">
              <a:rPr lang="en-US" smtClean="0"/>
              <a:t>‹#›</a:t>
            </a:fld>
            <a:endParaRPr lang="en-US"/>
          </a:p>
        </p:txBody>
      </p:sp>
    </p:spTree>
    <p:extLst>
      <p:ext uri="{BB962C8B-B14F-4D97-AF65-F5344CB8AC3E}">
        <p14:creationId xmlns:p14="http://schemas.microsoft.com/office/powerpoint/2010/main" val="24034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28E632A0-58CD-40B3-90C9-A3A7F83ABACD}" type="datetimeFigureOut">
              <a:rPr lang="en-US" smtClean="0"/>
              <a:t>9/5/2024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37B770BA-100C-40DC-A858-C46C55D2EE91}" type="slidenum">
              <a:rPr lang="en-US" smtClean="0"/>
              <a:t>‹#›</a:t>
            </a:fld>
            <a:endParaRPr lang="en-US"/>
          </a:p>
        </p:txBody>
      </p:sp>
    </p:spTree>
    <p:extLst>
      <p:ext uri="{BB962C8B-B14F-4D97-AF65-F5344CB8AC3E}">
        <p14:creationId xmlns:p14="http://schemas.microsoft.com/office/powerpoint/2010/main" val="3095390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632A0-58CD-40B3-90C9-A3A7F83ABACD}"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37B770BA-100C-40DC-A858-C46C55D2EE91}" type="slidenum">
              <a:rPr lang="en-US" smtClean="0"/>
              <a:t>‹#›</a:t>
            </a:fld>
            <a:endParaRPr lang="en-US"/>
          </a:p>
        </p:txBody>
      </p:sp>
    </p:spTree>
    <p:extLst>
      <p:ext uri="{BB962C8B-B14F-4D97-AF65-F5344CB8AC3E}">
        <p14:creationId xmlns:p14="http://schemas.microsoft.com/office/powerpoint/2010/main" val="840271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8E632A0-58CD-40B3-90C9-A3A7F83ABACD}" type="datetimeFigureOut">
              <a:rPr lang="en-US" smtClean="0"/>
              <a:t>9/5/2024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37B770BA-100C-40DC-A858-C46C55D2EE91}" type="slidenum">
              <a:rPr lang="en-US" smtClean="0"/>
              <a:t>‹#›</a:t>
            </a:fld>
            <a:endParaRPr lang="en-US"/>
          </a:p>
        </p:txBody>
      </p:sp>
    </p:spTree>
    <p:extLst>
      <p:ext uri="{BB962C8B-B14F-4D97-AF65-F5344CB8AC3E}">
        <p14:creationId xmlns:p14="http://schemas.microsoft.com/office/powerpoint/2010/main" val="1481533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E632A0-58CD-40B3-90C9-A3A7F83ABACD}"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B770BA-100C-40DC-A858-C46C55D2EE91}" type="slidenum">
              <a:rPr lang="en-US" smtClean="0"/>
              <a:t>‹#›</a:t>
            </a:fld>
            <a:endParaRPr lang="en-US"/>
          </a:p>
        </p:txBody>
      </p:sp>
    </p:spTree>
    <p:extLst>
      <p:ext uri="{BB962C8B-B14F-4D97-AF65-F5344CB8AC3E}">
        <p14:creationId xmlns:p14="http://schemas.microsoft.com/office/powerpoint/2010/main" val="201983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632A0-58CD-40B3-90C9-A3A7F83ABACD}" type="datetimeFigureOut">
              <a:rPr lang="en-US" smtClean="0"/>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B770BA-100C-40DC-A858-C46C55D2EE91}" type="slidenum">
              <a:rPr lang="en-US" smtClean="0"/>
              <a:t>‹#›</a:t>
            </a:fld>
            <a:endParaRPr lang="en-US"/>
          </a:p>
        </p:txBody>
      </p:sp>
    </p:spTree>
    <p:extLst>
      <p:ext uri="{BB962C8B-B14F-4D97-AF65-F5344CB8AC3E}">
        <p14:creationId xmlns:p14="http://schemas.microsoft.com/office/powerpoint/2010/main" val="329856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632A0-58CD-40B3-90C9-A3A7F83ABACD}" type="datetimeFigureOut">
              <a:rPr lang="en-US" smtClean="0"/>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B770BA-100C-40DC-A858-C46C55D2EE91}" type="slidenum">
              <a:rPr lang="en-US" smtClean="0"/>
              <a:t>‹#›</a:t>
            </a:fld>
            <a:endParaRPr lang="en-US"/>
          </a:p>
        </p:txBody>
      </p:sp>
    </p:spTree>
    <p:extLst>
      <p:ext uri="{BB962C8B-B14F-4D97-AF65-F5344CB8AC3E}">
        <p14:creationId xmlns:p14="http://schemas.microsoft.com/office/powerpoint/2010/main" val="3370249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632A0-58CD-40B3-90C9-A3A7F83ABACD}" type="datetimeFigureOut">
              <a:rPr lang="en-US" smtClean="0"/>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B770BA-100C-40DC-A858-C46C55D2EE91}" type="slidenum">
              <a:rPr lang="en-US" smtClean="0"/>
              <a:t>‹#›</a:t>
            </a:fld>
            <a:endParaRPr lang="en-US"/>
          </a:p>
        </p:txBody>
      </p:sp>
    </p:spTree>
    <p:extLst>
      <p:ext uri="{BB962C8B-B14F-4D97-AF65-F5344CB8AC3E}">
        <p14:creationId xmlns:p14="http://schemas.microsoft.com/office/powerpoint/2010/main" val="655669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28E632A0-58CD-40B3-90C9-A3A7F83ABACD}" type="datetimeFigureOut">
              <a:rPr lang="en-US" smtClean="0"/>
              <a:t>9/5/2024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37B770BA-100C-40DC-A858-C46C55D2EE91}" type="slidenum">
              <a:rPr lang="en-US" smtClean="0"/>
              <a:t>‹#›</a:t>
            </a:fld>
            <a:endParaRPr lang="en-US"/>
          </a:p>
        </p:txBody>
      </p:sp>
    </p:spTree>
    <p:extLst>
      <p:ext uri="{BB962C8B-B14F-4D97-AF65-F5344CB8AC3E}">
        <p14:creationId xmlns:p14="http://schemas.microsoft.com/office/powerpoint/2010/main" val="407238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632A0-58CD-40B3-90C9-A3A7F83ABACD}"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B770BA-100C-40DC-A858-C46C55D2EE91}" type="slidenum">
              <a:rPr lang="en-US" smtClean="0"/>
              <a:t>‹#›</a:t>
            </a:fld>
            <a:endParaRPr lang="en-US"/>
          </a:p>
        </p:txBody>
      </p:sp>
    </p:spTree>
    <p:extLst>
      <p:ext uri="{BB962C8B-B14F-4D97-AF65-F5344CB8AC3E}">
        <p14:creationId xmlns:p14="http://schemas.microsoft.com/office/powerpoint/2010/main" val="1583457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28E632A0-58CD-40B3-90C9-A3A7F83ABACD}" type="datetimeFigureOut">
              <a:rPr lang="en-US" smtClean="0"/>
              <a:t>9/5/2024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37B770BA-100C-40DC-A858-C46C55D2EE91}"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36349895"/>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nga.gov/collection/art-object-page.92737.html" TargetMode="External"/><Relationship Id="rId2" Type="http://schemas.openxmlformats.org/officeDocument/2006/relationships/hyperlink" Target="https://www.perkins.org/resource/how-write-alt-text-and-image-descriptions-visually-impaire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EC7AA7E-81E8-4755-AC3D-2CE40312D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D188C2F-B457-4F86-B4B4-79703666D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33B956FD-3E35-4658-9C8B-3A48FD2DB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19" y="457200"/>
            <a:ext cx="9961047" cy="367807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5F79B6C-6C84-D623-11C5-2A7827BA99F9}"/>
              </a:ext>
            </a:extLst>
          </p:cNvPr>
          <p:cNvSpPr>
            <a:spLocks noGrp="1"/>
          </p:cNvSpPr>
          <p:nvPr>
            <p:ph type="ctrTitle"/>
          </p:nvPr>
        </p:nvSpPr>
        <p:spPr>
          <a:xfrm>
            <a:off x="1965278" y="668740"/>
            <a:ext cx="7574507" cy="3330055"/>
          </a:xfrm>
        </p:spPr>
        <p:txBody>
          <a:bodyPr anchor="t">
            <a:normAutofit/>
          </a:bodyPr>
          <a:lstStyle/>
          <a:p>
            <a:r>
              <a:rPr lang="en-US" sz="4000" b="0" i="0" dirty="0">
                <a:solidFill>
                  <a:srgbClr val="FFFFFF"/>
                </a:solidFill>
                <a:effectLst/>
                <a:latin typeface="WordVisi_MSFontService"/>
              </a:rPr>
              <a:t>Image description workshop</a:t>
            </a:r>
            <a:endParaRPr lang="en-US" sz="4000" dirty="0">
              <a:solidFill>
                <a:srgbClr val="FFFFFF"/>
              </a:solidFill>
            </a:endParaRPr>
          </a:p>
        </p:txBody>
      </p:sp>
      <p:sp>
        <p:nvSpPr>
          <p:cNvPr id="32" name="Rectangle 31">
            <a:extLst>
              <a:ext uri="{FF2B5EF4-FFF2-40B4-BE49-F238E27FC236}">
                <a16:creationId xmlns:a16="http://schemas.microsoft.com/office/drawing/2014/main" id="{A1BC678D-D15E-4FC5-8CBF-5308E841A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352" y="4244454"/>
            <a:ext cx="9961115" cy="207248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7EF6B018-9C63-4A44-D86D-4A6778389140}"/>
              </a:ext>
            </a:extLst>
          </p:cNvPr>
          <p:cNvSpPr>
            <a:spLocks noGrp="1"/>
          </p:cNvSpPr>
          <p:nvPr>
            <p:ph type="subTitle" idx="1"/>
          </p:nvPr>
        </p:nvSpPr>
        <p:spPr>
          <a:xfrm>
            <a:off x="1965278" y="4462818"/>
            <a:ext cx="7574507" cy="1640983"/>
          </a:xfrm>
        </p:spPr>
        <p:txBody>
          <a:bodyPr anchor="t">
            <a:normAutofit/>
          </a:bodyPr>
          <a:lstStyle/>
          <a:p>
            <a:r>
              <a:rPr lang="en-US" sz="3600" dirty="0">
                <a:solidFill>
                  <a:srgbClr val="191B1D"/>
                </a:solidFill>
              </a:rPr>
              <a:t>Tesia Freer &amp; Josie Davidson</a:t>
            </a:r>
          </a:p>
        </p:txBody>
      </p:sp>
    </p:spTree>
    <p:extLst>
      <p:ext uri="{BB962C8B-B14F-4D97-AF65-F5344CB8AC3E}">
        <p14:creationId xmlns:p14="http://schemas.microsoft.com/office/powerpoint/2010/main" val="263115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1AC8-42A2-4746-7796-F72A7A618EB5}"/>
              </a:ext>
            </a:extLst>
          </p:cNvPr>
          <p:cNvSpPr>
            <a:spLocks noGrp="1"/>
          </p:cNvSpPr>
          <p:nvPr>
            <p:ph type="title"/>
          </p:nvPr>
        </p:nvSpPr>
        <p:spPr/>
        <p:txBody>
          <a:bodyPr/>
          <a:lstStyle/>
          <a:p>
            <a:r>
              <a:rPr lang="en-US" dirty="0"/>
              <a:t>Wordmarks</a:t>
            </a:r>
          </a:p>
        </p:txBody>
      </p:sp>
      <p:pic>
        <p:nvPicPr>
          <p:cNvPr id="5" name="Content Placeholder 4" descr="A close up of a logo&#10;&#10;Description automatically generated">
            <a:extLst>
              <a:ext uri="{FF2B5EF4-FFF2-40B4-BE49-F238E27FC236}">
                <a16:creationId xmlns:a16="http://schemas.microsoft.com/office/drawing/2014/main" id="{E1521956-5A0E-9514-E0E8-B157D52A11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120" y="3451727"/>
            <a:ext cx="4114800" cy="877824"/>
          </a:xfrm>
        </p:spPr>
      </p:pic>
      <p:sp>
        <p:nvSpPr>
          <p:cNvPr id="3" name="TextBox 2">
            <a:extLst>
              <a:ext uri="{FF2B5EF4-FFF2-40B4-BE49-F238E27FC236}">
                <a16:creationId xmlns:a16="http://schemas.microsoft.com/office/drawing/2014/main" id="{3ABF0348-F479-FFE6-BA3B-301F817E0BD6}"/>
              </a:ext>
            </a:extLst>
          </p:cNvPr>
          <p:cNvSpPr txBox="1"/>
          <p:nvPr/>
        </p:nvSpPr>
        <p:spPr>
          <a:xfrm>
            <a:off x="5876705" y="2874976"/>
            <a:ext cx="5947611" cy="2031325"/>
          </a:xfrm>
          <a:prstGeom prst="rect">
            <a:avLst/>
          </a:prstGeom>
          <a:noFill/>
        </p:spPr>
        <p:txBody>
          <a:bodyPr wrap="square" rtlCol="0">
            <a:spAutoFit/>
          </a:bodyPr>
          <a:lstStyle/>
          <a:p>
            <a:r>
              <a:rPr lang="en-US" b="1" dirty="0"/>
              <a:t>Auto Generated Alt Text:</a:t>
            </a:r>
          </a:p>
          <a:p>
            <a:r>
              <a:rPr lang="en-US" dirty="0"/>
              <a:t>A close up of a logo</a:t>
            </a:r>
          </a:p>
          <a:p>
            <a:endParaRPr lang="en-US" dirty="0"/>
          </a:p>
          <a:p>
            <a:r>
              <a:rPr lang="en-US" dirty="0"/>
              <a:t>Description automatically generated</a:t>
            </a:r>
          </a:p>
          <a:p>
            <a:endParaRPr lang="en-US" dirty="0"/>
          </a:p>
          <a:p>
            <a:r>
              <a:rPr lang="en-US" b="1" dirty="0"/>
              <a:t>Human Written Alt Text:</a:t>
            </a:r>
          </a:p>
          <a:p>
            <a:r>
              <a:rPr lang="en-US" dirty="0"/>
              <a:t>Green Michigan State University wordmark.</a:t>
            </a:r>
          </a:p>
        </p:txBody>
      </p:sp>
    </p:spTree>
    <p:extLst>
      <p:ext uri="{BB962C8B-B14F-4D97-AF65-F5344CB8AC3E}">
        <p14:creationId xmlns:p14="http://schemas.microsoft.com/office/powerpoint/2010/main" val="3148003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1FDE-48B2-17E6-4D3E-F978757FA951}"/>
              </a:ext>
            </a:extLst>
          </p:cNvPr>
          <p:cNvSpPr>
            <a:spLocks noGrp="1"/>
          </p:cNvSpPr>
          <p:nvPr>
            <p:ph type="title"/>
          </p:nvPr>
        </p:nvSpPr>
        <p:spPr/>
        <p:txBody>
          <a:bodyPr/>
          <a:lstStyle/>
          <a:p>
            <a:r>
              <a:rPr lang="en-US" dirty="0"/>
              <a:t>Action Shot</a:t>
            </a:r>
          </a:p>
        </p:txBody>
      </p:sp>
      <p:pic>
        <p:nvPicPr>
          <p:cNvPr id="2050" name="Picture 2" descr="A group of football players running on a field&#10;&#10;Description automatically generated">
            <a:extLst>
              <a:ext uri="{FF2B5EF4-FFF2-40B4-BE49-F238E27FC236}">
                <a16:creationId xmlns:a16="http://schemas.microsoft.com/office/drawing/2014/main" id="{3BAFA6D8-C54A-5924-6A76-B5FD5187D0E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333" t="316" r="6316" b="-316"/>
          <a:stretch/>
        </p:blipFill>
        <p:spPr bwMode="auto">
          <a:xfrm>
            <a:off x="731668" y="2297914"/>
            <a:ext cx="5051279"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FD7D95-C029-67FE-59EB-392638863880}"/>
              </a:ext>
            </a:extLst>
          </p:cNvPr>
          <p:cNvSpPr txBox="1"/>
          <p:nvPr/>
        </p:nvSpPr>
        <p:spPr>
          <a:xfrm>
            <a:off x="6096000" y="2638403"/>
            <a:ext cx="5947611" cy="2862322"/>
          </a:xfrm>
          <a:prstGeom prst="rect">
            <a:avLst/>
          </a:prstGeom>
          <a:noFill/>
        </p:spPr>
        <p:txBody>
          <a:bodyPr wrap="square" rtlCol="0">
            <a:spAutoFit/>
          </a:bodyPr>
          <a:lstStyle/>
          <a:p>
            <a:r>
              <a:rPr lang="en-US" b="1" dirty="0"/>
              <a:t>Auto Generated Alt Text:</a:t>
            </a:r>
          </a:p>
          <a:p>
            <a:r>
              <a:rPr lang="en-US" dirty="0"/>
              <a:t>A group of football players running on a field</a:t>
            </a:r>
          </a:p>
          <a:p>
            <a:endParaRPr lang="en-US" dirty="0"/>
          </a:p>
          <a:p>
            <a:r>
              <a:rPr lang="en-US" dirty="0"/>
              <a:t>Description automatically generated</a:t>
            </a:r>
          </a:p>
          <a:p>
            <a:endParaRPr lang="en-US" dirty="0"/>
          </a:p>
          <a:p>
            <a:r>
              <a:rPr lang="en-US" b="1" dirty="0"/>
              <a:t>Human Written Alt Text:</a:t>
            </a:r>
          </a:p>
          <a:p>
            <a:r>
              <a:rPr lang="en-US" dirty="0"/>
              <a:t>Former head football coach Mark </a:t>
            </a:r>
            <a:r>
              <a:rPr lang="en-US" dirty="0" err="1"/>
              <a:t>Dantonio</a:t>
            </a:r>
            <a:r>
              <a:rPr lang="en-US" dirty="0"/>
              <a:t> running out of the Spartan Stadium tunnel onto the field. He is flanked on both sides by members of the Michigan State football team and surrounded by clouds of smoke.</a:t>
            </a:r>
          </a:p>
        </p:txBody>
      </p:sp>
    </p:spTree>
    <p:extLst>
      <p:ext uri="{BB962C8B-B14F-4D97-AF65-F5344CB8AC3E}">
        <p14:creationId xmlns:p14="http://schemas.microsoft.com/office/powerpoint/2010/main" val="1524329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69F19-E9F7-E49E-0273-722311DD3D2A}"/>
              </a:ext>
            </a:extLst>
          </p:cNvPr>
          <p:cNvSpPr>
            <a:spLocks noGrp="1"/>
          </p:cNvSpPr>
          <p:nvPr>
            <p:ph type="title"/>
          </p:nvPr>
        </p:nvSpPr>
        <p:spPr/>
        <p:txBody>
          <a:bodyPr/>
          <a:lstStyle/>
          <a:p>
            <a:r>
              <a:rPr lang="en-US" dirty="0"/>
              <a:t>Parabola</a:t>
            </a:r>
          </a:p>
        </p:txBody>
      </p:sp>
      <p:pic>
        <p:nvPicPr>
          <p:cNvPr id="3076" name="Picture 4" descr="A graph of a function&#10;&#10;Description automatically generated">
            <a:extLst>
              <a:ext uri="{FF2B5EF4-FFF2-40B4-BE49-F238E27FC236}">
                <a16:creationId xmlns:a16="http://schemas.microsoft.com/office/drawing/2014/main" id="{F5FEE81A-5C2A-C1CB-4DFE-19E429407C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2325" y="1825625"/>
            <a:ext cx="3713833"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2CFAED-5DBA-799B-4CB2-999208F3F712}"/>
              </a:ext>
            </a:extLst>
          </p:cNvPr>
          <p:cNvSpPr txBox="1"/>
          <p:nvPr/>
        </p:nvSpPr>
        <p:spPr>
          <a:xfrm>
            <a:off x="6095999" y="2274838"/>
            <a:ext cx="5947611" cy="2308324"/>
          </a:xfrm>
          <a:prstGeom prst="rect">
            <a:avLst/>
          </a:prstGeom>
          <a:noFill/>
        </p:spPr>
        <p:txBody>
          <a:bodyPr wrap="square" rtlCol="0">
            <a:spAutoFit/>
          </a:bodyPr>
          <a:lstStyle/>
          <a:p>
            <a:r>
              <a:rPr lang="en-US" b="1" dirty="0"/>
              <a:t>Auto Generated Alt Text:</a:t>
            </a:r>
          </a:p>
          <a:p>
            <a:r>
              <a:rPr lang="en-US" dirty="0"/>
              <a:t>A graph of a function</a:t>
            </a:r>
          </a:p>
          <a:p>
            <a:endParaRPr lang="en-US" dirty="0"/>
          </a:p>
          <a:p>
            <a:r>
              <a:rPr lang="en-US" dirty="0"/>
              <a:t>Description automatically generated</a:t>
            </a:r>
          </a:p>
          <a:p>
            <a:endParaRPr lang="en-US" dirty="0"/>
          </a:p>
          <a:p>
            <a:r>
              <a:rPr lang="en-US" b="1" dirty="0"/>
              <a:t>Human Written Alt Text:</a:t>
            </a:r>
          </a:p>
          <a:p>
            <a:r>
              <a:rPr lang="en-US" dirty="0"/>
              <a:t>A graph of a U-shaped parabolic curve opening upwards with its vertex at (0,0).</a:t>
            </a:r>
          </a:p>
        </p:txBody>
      </p:sp>
    </p:spTree>
    <p:extLst>
      <p:ext uri="{BB962C8B-B14F-4D97-AF65-F5344CB8AC3E}">
        <p14:creationId xmlns:p14="http://schemas.microsoft.com/office/powerpoint/2010/main" val="117987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3246-C775-4FF8-1186-9388356A1DE6}"/>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dirty="0"/>
              <a:t>Bar Graph </a:t>
            </a:r>
          </a:p>
        </p:txBody>
      </p:sp>
      <p:sp>
        <p:nvSpPr>
          <p:cNvPr id="13" name="Rectangle 12">
            <a:extLst>
              <a:ext uri="{FF2B5EF4-FFF2-40B4-BE49-F238E27FC236}">
                <a16:creationId xmlns:a16="http://schemas.microsoft.com/office/drawing/2014/main" id="{44CCC960-EBB0-4648-A189-5FEE0EE3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aph of a number of gates&#10;&#10;Description automatically generated with medium confidence">
            <a:extLst>
              <a:ext uri="{FF2B5EF4-FFF2-40B4-BE49-F238E27FC236}">
                <a16:creationId xmlns:a16="http://schemas.microsoft.com/office/drawing/2014/main" id="{0BDDC865-A66A-F7E8-CF79-EB0B78DFD3A3}"/>
              </a:ext>
            </a:extLst>
          </p:cNvPr>
          <p:cNvPicPr>
            <a:picLocks noGrp="1" noChangeAspect="1"/>
          </p:cNvPicPr>
          <p:nvPr>
            <p:ph idx="1"/>
          </p:nvPr>
        </p:nvPicPr>
        <p:blipFill>
          <a:blip r:embed="rId2"/>
          <a:srcRect r="6846" b="-2"/>
          <a:stretch/>
        </p:blipFill>
        <p:spPr>
          <a:xfrm>
            <a:off x="657225" y="2361056"/>
            <a:ext cx="4962525" cy="3649219"/>
          </a:xfrm>
          <a:prstGeom prst="rect">
            <a:avLst/>
          </a:prstGeom>
        </p:spPr>
      </p:pic>
      <p:sp>
        <p:nvSpPr>
          <p:cNvPr id="3" name="TextBox 2">
            <a:extLst>
              <a:ext uri="{FF2B5EF4-FFF2-40B4-BE49-F238E27FC236}">
                <a16:creationId xmlns:a16="http://schemas.microsoft.com/office/drawing/2014/main" id="{09AC7518-05E5-207C-E7FB-5C02D656DB8C}"/>
              </a:ext>
            </a:extLst>
          </p:cNvPr>
          <p:cNvSpPr txBox="1"/>
          <p:nvPr/>
        </p:nvSpPr>
        <p:spPr>
          <a:xfrm>
            <a:off x="6335807" y="2017964"/>
            <a:ext cx="5275001" cy="437074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Bef>
                <a:spcPct val="20000"/>
              </a:spcBef>
              <a:spcAft>
                <a:spcPts val="600"/>
              </a:spcAft>
              <a:buClr>
                <a:schemeClr val="accent2"/>
              </a:buClr>
              <a:buSzPct val="92000"/>
            </a:pPr>
            <a:r>
              <a:rPr lang="en-US" sz="1200" b="1" dirty="0">
                <a:solidFill>
                  <a:schemeClr val="tx2"/>
                </a:solidFill>
              </a:rPr>
              <a:t>Auto Generated Alt Text: </a:t>
            </a:r>
            <a:r>
              <a:rPr lang="en-US" sz="1200" dirty="0">
                <a:solidFill>
                  <a:schemeClr val="tx2"/>
                </a:solidFill>
              </a:rPr>
              <a:t> </a:t>
            </a:r>
          </a:p>
          <a:p>
            <a:pPr>
              <a:lnSpc>
                <a:spcPct val="90000"/>
              </a:lnSpc>
              <a:spcBef>
                <a:spcPct val="20000"/>
              </a:spcBef>
              <a:spcAft>
                <a:spcPts val="600"/>
              </a:spcAft>
              <a:buClr>
                <a:schemeClr val="accent2"/>
              </a:buClr>
              <a:buSzPct val="92000"/>
            </a:pPr>
            <a:r>
              <a:rPr lang="en-US" sz="1200" dirty="0">
                <a:solidFill>
                  <a:schemeClr val="tx2"/>
                </a:solidFill>
              </a:rPr>
              <a:t>A graph of a number of gates </a:t>
            </a:r>
          </a:p>
          <a:p>
            <a:pPr>
              <a:lnSpc>
                <a:spcPct val="90000"/>
              </a:lnSpc>
              <a:spcBef>
                <a:spcPct val="20000"/>
              </a:spcBef>
              <a:spcAft>
                <a:spcPts val="600"/>
              </a:spcAft>
              <a:buClr>
                <a:schemeClr val="accent2"/>
              </a:buClr>
              <a:buSzPct val="92000"/>
            </a:pPr>
            <a:r>
              <a:rPr lang="en-US" sz="1200" dirty="0">
                <a:solidFill>
                  <a:schemeClr val="tx2"/>
                </a:solidFill>
              </a:rPr>
              <a:t>Description automatically generated</a:t>
            </a:r>
          </a:p>
          <a:p>
            <a:pPr>
              <a:lnSpc>
                <a:spcPct val="90000"/>
              </a:lnSpc>
              <a:spcBef>
                <a:spcPct val="20000"/>
              </a:spcBef>
              <a:spcAft>
                <a:spcPts val="600"/>
              </a:spcAft>
              <a:buClr>
                <a:schemeClr val="accent2"/>
              </a:buClr>
              <a:buSzPct val="92000"/>
            </a:pPr>
            <a:endParaRPr lang="en-US" sz="1200" dirty="0">
              <a:solidFill>
                <a:schemeClr val="tx2"/>
              </a:solidFill>
            </a:endParaRPr>
          </a:p>
          <a:p>
            <a:pPr>
              <a:lnSpc>
                <a:spcPct val="90000"/>
              </a:lnSpc>
              <a:spcBef>
                <a:spcPct val="20000"/>
              </a:spcBef>
              <a:spcAft>
                <a:spcPts val="600"/>
              </a:spcAft>
              <a:buClr>
                <a:schemeClr val="accent2"/>
              </a:buClr>
              <a:buSzPct val="92000"/>
            </a:pPr>
            <a:r>
              <a:rPr lang="en-US" sz="1200" b="1" dirty="0">
                <a:solidFill>
                  <a:schemeClr val="tx2"/>
                </a:solidFill>
              </a:rPr>
              <a:t>Human Written Alt Text:</a:t>
            </a:r>
            <a:endParaRPr lang="en-US" sz="1200" dirty="0">
              <a:solidFill>
                <a:schemeClr val="tx2"/>
              </a:solidFill>
            </a:endParaRPr>
          </a:p>
          <a:p>
            <a:pPr>
              <a:lnSpc>
                <a:spcPct val="90000"/>
              </a:lnSpc>
              <a:spcBef>
                <a:spcPct val="20000"/>
              </a:spcBef>
              <a:spcAft>
                <a:spcPts val="600"/>
              </a:spcAft>
              <a:buClr>
                <a:schemeClr val="accent2"/>
              </a:buClr>
              <a:buSzPct val="92000"/>
            </a:pPr>
            <a:r>
              <a:rPr lang="en-US" sz="1200" dirty="0">
                <a:solidFill>
                  <a:schemeClr val="tx2"/>
                </a:solidFill>
              </a:rPr>
              <a:t>Bar graph titled "Gates funding for k-12 education but category, 2000-2010". The X axis shows different groups and their funding. Y axis shows percentage of total grant dollars from 0-45 in increments of 5. Three colors are represented by the bars, blue is for 2000, red is for 2005, and green is for 2010. </a:t>
            </a:r>
          </a:p>
          <a:p>
            <a:pPr>
              <a:lnSpc>
                <a:spcPct val="90000"/>
              </a:lnSpc>
              <a:spcBef>
                <a:spcPct val="20000"/>
              </a:spcBef>
              <a:spcAft>
                <a:spcPts val="600"/>
              </a:spcAft>
              <a:buClr>
                <a:schemeClr val="accent2"/>
              </a:buClr>
              <a:buSzPct val="92000"/>
            </a:pPr>
            <a:r>
              <a:rPr lang="en-US" sz="1200" dirty="0">
                <a:solidFill>
                  <a:schemeClr val="tx2"/>
                </a:solidFill>
              </a:rPr>
              <a:t>Information on graph described below</a:t>
            </a:r>
          </a:p>
          <a:p>
            <a:pPr>
              <a:lnSpc>
                <a:spcPct val="90000"/>
              </a:lnSpc>
              <a:spcBef>
                <a:spcPct val="20000"/>
              </a:spcBef>
              <a:spcAft>
                <a:spcPts val="600"/>
              </a:spcAft>
              <a:buClr>
                <a:schemeClr val="accent2"/>
              </a:buClr>
              <a:buSzPct val="92000"/>
            </a:pPr>
            <a:r>
              <a:rPr lang="en-US" sz="1200" dirty="0">
                <a:solidFill>
                  <a:schemeClr val="tx2"/>
                </a:solidFill>
              </a:rPr>
              <a:t>Public school district for 2000 estimated 42, 2005 about 9, 2010 about 14 </a:t>
            </a:r>
          </a:p>
          <a:p>
            <a:pPr>
              <a:lnSpc>
                <a:spcPct val="90000"/>
              </a:lnSpc>
              <a:spcBef>
                <a:spcPct val="20000"/>
              </a:spcBef>
              <a:spcAft>
                <a:spcPts val="600"/>
              </a:spcAft>
              <a:buClr>
                <a:schemeClr val="accent2"/>
              </a:buClr>
              <a:buSzPct val="92000"/>
            </a:pPr>
            <a:r>
              <a:rPr lang="en-US" sz="1200" dirty="0">
                <a:solidFill>
                  <a:schemeClr val="tx2"/>
                </a:solidFill>
              </a:rPr>
              <a:t>Charter schools for 2000 about 3, 2005 about 7, 2010 about 11</a:t>
            </a:r>
          </a:p>
          <a:p>
            <a:pPr>
              <a:lnSpc>
                <a:spcPct val="90000"/>
              </a:lnSpc>
              <a:spcBef>
                <a:spcPct val="20000"/>
              </a:spcBef>
              <a:spcAft>
                <a:spcPts val="600"/>
              </a:spcAft>
              <a:buClr>
                <a:schemeClr val="accent2"/>
              </a:buClr>
              <a:buSzPct val="92000"/>
            </a:pPr>
            <a:r>
              <a:rPr lang="en-US" sz="1200" dirty="0">
                <a:solidFill>
                  <a:schemeClr val="tx2"/>
                </a:solidFill>
              </a:rPr>
              <a:t>Local policy advocacy/research for 2000 about 23, 2005 about 4, 2010 about 2</a:t>
            </a:r>
          </a:p>
          <a:p>
            <a:pPr>
              <a:lnSpc>
                <a:spcPct val="90000"/>
              </a:lnSpc>
              <a:spcBef>
                <a:spcPct val="20000"/>
              </a:spcBef>
              <a:spcAft>
                <a:spcPts val="600"/>
              </a:spcAft>
              <a:buClr>
                <a:schemeClr val="accent2"/>
              </a:buClr>
              <a:buSzPct val="92000"/>
            </a:pPr>
            <a:r>
              <a:rPr lang="en-US" sz="1200" dirty="0">
                <a:solidFill>
                  <a:schemeClr val="tx2"/>
                </a:solidFill>
              </a:rPr>
              <a:t>National policy advocacy/research for 2000 about 2, 2005 about 7, 2010 about 15</a:t>
            </a:r>
          </a:p>
          <a:p>
            <a:pPr>
              <a:lnSpc>
                <a:spcPct val="90000"/>
              </a:lnSpc>
              <a:spcBef>
                <a:spcPct val="20000"/>
              </a:spcBef>
              <a:spcAft>
                <a:spcPts val="600"/>
              </a:spcAft>
              <a:buClr>
                <a:schemeClr val="accent2"/>
              </a:buClr>
              <a:buSzPct val="92000"/>
            </a:pPr>
            <a:r>
              <a:rPr lang="en-US" sz="1200" dirty="0">
                <a:solidFill>
                  <a:schemeClr val="tx2"/>
                </a:solidFill>
              </a:rPr>
              <a:t>Publicity/media for 2000 is 0, 2005 about .5, 2010 about 3 </a:t>
            </a:r>
          </a:p>
          <a:p>
            <a:pPr>
              <a:lnSpc>
                <a:spcPct val="90000"/>
              </a:lnSpc>
              <a:spcBef>
                <a:spcPct val="20000"/>
              </a:spcBef>
              <a:spcAft>
                <a:spcPts val="600"/>
              </a:spcAft>
              <a:buClr>
                <a:schemeClr val="accent2"/>
              </a:buClr>
              <a:buSzPct val="92000"/>
            </a:pPr>
            <a:r>
              <a:rPr lang="en-US" sz="1200" dirty="0">
                <a:solidFill>
                  <a:schemeClr val="tx2"/>
                </a:solidFill>
              </a:rPr>
              <a:t>Consultants for 2000 is 0, 2005 about 3, 2010 about 4.5 </a:t>
            </a:r>
          </a:p>
          <a:p>
            <a:pPr>
              <a:lnSpc>
                <a:spcPct val="90000"/>
              </a:lnSpc>
              <a:spcBef>
                <a:spcPct val="20000"/>
              </a:spcBef>
              <a:spcAft>
                <a:spcPts val="600"/>
              </a:spcAft>
              <a:buClr>
                <a:schemeClr val="accent2"/>
              </a:buClr>
              <a:buSzPct val="92000"/>
            </a:pPr>
            <a:r>
              <a:rPr lang="en-US" sz="1200" dirty="0">
                <a:solidFill>
                  <a:schemeClr val="tx2"/>
                </a:solidFill>
              </a:rPr>
              <a:t>Venture capital for 2000 is 0, 2005 about 3, 2010 about 5 </a:t>
            </a:r>
          </a:p>
        </p:txBody>
      </p:sp>
    </p:spTree>
    <p:extLst>
      <p:ext uri="{BB962C8B-B14F-4D97-AF65-F5344CB8AC3E}">
        <p14:creationId xmlns:p14="http://schemas.microsoft.com/office/powerpoint/2010/main" val="2837562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3D9E47-6283-33A9-5E27-AA7552393DFD}"/>
              </a:ext>
            </a:extLst>
          </p:cNvPr>
          <p:cNvSpPr>
            <a:spLocks noGrp="1"/>
          </p:cNvSpPr>
          <p:nvPr>
            <p:ph type="title"/>
          </p:nvPr>
        </p:nvSpPr>
        <p:spPr/>
        <p:txBody>
          <a:bodyPr/>
          <a:lstStyle/>
          <a:p>
            <a:r>
              <a:rPr lang="en-US" dirty="0"/>
              <a:t>Image of text</a:t>
            </a:r>
          </a:p>
        </p:txBody>
      </p:sp>
      <p:pic>
        <p:nvPicPr>
          <p:cNvPr id="4" name="Content Placeholder 3" descr="A close-up of a nutrition label&#10;&#10;Description automatically generated">
            <a:extLst>
              <a:ext uri="{FF2B5EF4-FFF2-40B4-BE49-F238E27FC236}">
                <a16:creationId xmlns:a16="http://schemas.microsoft.com/office/drawing/2014/main" id="{54B749D5-CD8C-1149-5137-5010333B5B14}"/>
              </a:ext>
            </a:extLst>
          </p:cNvPr>
          <p:cNvPicPr>
            <a:picLocks noGrp="1" noChangeAspect="1"/>
          </p:cNvPicPr>
          <p:nvPr>
            <p:ph idx="1"/>
          </p:nvPr>
        </p:nvPicPr>
        <p:blipFill>
          <a:blip r:embed="rId2"/>
          <a:stretch>
            <a:fillRect/>
          </a:stretch>
        </p:blipFill>
        <p:spPr>
          <a:xfrm>
            <a:off x="834730" y="1902367"/>
            <a:ext cx="4851600" cy="3974698"/>
          </a:xfrm>
        </p:spPr>
      </p:pic>
      <p:sp>
        <p:nvSpPr>
          <p:cNvPr id="6" name="TextBox 5">
            <a:extLst>
              <a:ext uri="{FF2B5EF4-FFF2-40B4-BE49-F238E27FC236}">
                <a16:creationId xmlns:a16="http://schemas.microsoft.com/office/drawing/2014/main" id="{A6FD3ECB-6366-C974-09D6-9FEE8CE59E79}"/>
              </a:ext>
            </a:extLst>
          </p:cNvPr>
          <p:cNvSpPr txBox="1"/>
          <p:nvPr/>
        </p:nvSpPr>
        <p:spPr>
          <a:xfrm>
            <a:off x="6432176" y="1893794"/>
            <a:ext cx="44599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Auto Generated Alt Text:</a:t>
            </a:r>
            <a:endParaRPr lang="en-US" dirty="0"/>
          </a:p>
          <a:p>
            <a:r>
              <a:rPr lang="en-US" dirty="0">
                <a:ea typeface="+mn-lt"/>
                <a:cs typeface="+mn-lt"/>
              </a:rPr>
              <a:t>A close-up of a nutrition label</a:t>
            </a:r>
            <a:endParaRPr lang="en-US" dirty="0">
              <a:ea typeface="Calibri"/>
              <a:cs typeface="Calibri"/>
            </a:endParaRPr>
          </a:p>
          <a:p>
            <a:endParaRPr lang="en-US" dirty="0"/>
          </a:p>
          <a:p>
            <a:r>
              <a:rPr lang="en-US" dirty="0">
                <a:ea typeface="+mn-lt"/>
                <a:cs typeface="+mn-lt"/>
              </a:rPr>
              <a:t>Description automatically generated</a:t>
            </a:r>
            <a:endParaRPr lang="en-US" dirty="0"/>
          </a:p>
        </p:txBody>
      </p:sp>
    </p:spTree>
    <p:extLst>
      <p:ext uri="{BB962C8B-B14F-4D97-AF65-F5344CB8AC3E}">
        <p14:creationId xmlns:p14="http://schemas.microsoft.com/office/powerpoint/2010/main" val="99059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3EF7-8DD6-9780-48D8-A1E357128443}"/>
              </a:ext>
            </a:extLst>
          </p:cNvPr>
          <p:cNvSpPr>
            <a:spLocks noGrp="1"/>
          </p:cNvSpPr>
          <p:nvPr>
            <p:ph type="title" idx="4294967295"/>
          </p:nvPr>
        </p:nvSpPr>
        <p:spPr>
          <a:xfrm>
            <a:off x="581192" y="-1189554"/>
            <a:ext cx="11029616" cy="1189554"/>
          </a:xfrm>
        </p:spPr>
        <p:txBody>
          <a:bodyPr vert="horz" lIns="91440" tIns="45720" rIns="91440" bIns="45720" rtlCol="0" anchor="b">
            <a:normAutofit/>
          </a:bodyPr>
          <a:lstStyle/>
          <a:p>
            <a:r>
              <a:rPr lang="en-US" dirty="0"/>
              <a:t>Nutrition information written out</a:t>
            </a:r>
          </a:p>
        </p:txBody>
      </p:sp>
      <p:sp>
        <p:nvSpPr>
          <p:cNvPr id="3" name="Content Placeholder 2">
            <a:extLst>
              <a:ext uri="{FF2B5EF4-FFF2-40B4-BE49-F238E27FC236}">
                <a16:creationId xmlns:a16="http://schemas.microsoft.com/office/drawing/2014/main" id="{0A51A78C-5434-FB24-2B37-99B698A2F4E1}"/>
              </a:ext>
            </a:extLst>
          </p:cNvPr>
          <p:cNvSpPr>
            <a:spLocks noGrp="1"/>
          </p:cNvSpPr>
          <p:nvPr>
            <p:ph sz="half" idx="4294967295"/>
          </p:nvPr>
        </p:nvSpPr>
        <p:spPr>
          <a:xfrm>
            <a:off x="647178" y="813562"/>
            <a:ext cx="5180013" cy="4816475"/>
          </a:xfrm>
        </p:spPr>
        <p:txBody>
          <a:bodyPr vert="horz" lIns="91440" tIns="45720" rIns="91440" bIns="45720" rtlCol="0" anchor="t">
            <a:noAutofit/>
          </a:bodyPr>
          <a:lstStyle/>
          <a:p>
            <a:pPr marL="0" indent="0">
              <a:lnSpc>
                <a:spcPct val="100000"/>
              </a:lnSpc>
              <a:spcBef>
                <a:spcPts val="0"/>
              </a:spcBef>
              <a:spcAft>
                <a:spcPts val="0"/>
              </a:spcAft>
              <a:buNone/>
            </a:pPr>
            <a:r>
              <a:rPr lang="en-US" sz="800" b="1" dirty="0">
                <a:ea typeface="Calibri" panose="020F0502020204030204"/>
                <a:cs typeface="Calibri" panose="020F0502020204030204"/>
              </a:rPr>
              <a:t>Nutrition Facts</a:t>
            </a:r>
            <a:endParaRPr lang="en-US" sz="800" dirty="0">
              <a:ea typeface="Calibri" panose="020F0502020204030204"/>
              <a:cs typeface="Calibri" panose="020F0502020204030204"/>
            </a:endParaRPr>
          </a:p>
          <a:p>
            <a:pPr marL="0" indent="0">
              <a:lnSpc>
                <a:spcPct val="100000"/>
              </a:lnSpc>
              <a:spcBef>
                <a:spcPts val="0"/>
              </a:spcBef>
              <a:spcAft>
                <a:spcPts val="0"/>
              </a:spcAft>
              <a:buNone/>
            </a:pPr>
            <a:r>
              <a:rPr lang="en-US" sz="1000" b="1" dirty="0">
                <a:ea typeface="Calibri" panose="020F0502020204030204"/>
                <a:cs typeface="Calibri" panose="020F0502020204030204"/>
              </a:rPr>
              <a:t>_____________________________________</a:t>
            </a:r>
            <a:endParaRPr lang="en-US" sz="1000" dirty="0">
              <a:ea typeface="Calibri" panose="020F0502020204030204"/>
              <a:cs typeface="Calibri" panose="020F0502020204030204"/>
            </a:endParaRPr>
          </a:p>
          <a:p>
            <a:pPr marL="0" indent="0">
              <a:lnSpc>
                <a:spcPct val="100000"/>
              </a:lnSpc>
              <a:spcBef>
                <a:spcPts val="0"/>
              </a:spcBef>
              <a:spcAft>
                <a:spcPts val="0"/>
              </a:spcAft>
              <a:buNone/>
            </a:pPr>
            <a:r>
              <a:rPr lang="en-US" sz="1000" dirty="0">
                <a:ea typeface="Calibri" panose="020F0502020204030204"/>
                <a:cs typeface="Calibri" panose="020F0502020204030204"/>
              </a:rPr>
              <a:t>17 servings per container</a:t>
            </a:r>
          </a:p>
          <a:p>
            <a:pPr marL="0" indent="0">
              <a:lnSpc>
                <a:spcPct val="100000"/>
              </a:lnSpc>
              <a:spcBef>
                <a:spcPts val="0"/>
              </a:spcBef>
              <a:spcAft>
                <a:spcPts val="0"/>
              </a:spcAft>
              <a:buNone/>
            </a:pPr>
            <a:r>
              <a:rPr lang="en-US" sz="1000" b="1" dirty="0">
                <a:ea typeface="Calibri" panose="020F0502020204030204"/>
                <a:cs typeface="Calibri" panose="020F0502020204030204"/>
              </a:rPr>
              <a:t>Serving size 1 Slice (45g/1.6oz)</a:t>
            </a:r>
            <a:endParaRPr lang="en-US" sz="1000" dirty="0">
              <a:ea typeface="Calibri" panose="020F0502020204030204"/>
              <a:cs typeface="Calibri" panose="020F0502020204030204"/>
            </a:endParaRPr>
          </a:p>
          <a:p>
            <a:pPr marL="0" indent="0">
              <a:lnSpc>
                <a:spcPct val="100000"/>
              </a:lnSpc>
              <a:spcBef>
                <a:spcPts val="0"/>
              </a:spcBef>
              <a:spcAft>
                <a:spcPts val="0"/>
              </a:spcAft>
              <a:buNone/>
            </a:pPr>
            <a:r>
              <a:rPr lang="en-US" sz="1000" b="1" dirty="0">
                <a:ea typeface="Calibri" panose="020F0502020204030204"/>
                <a:cs typeface="Calibri" panose="020F0502020204030204"/>
              </a:rPr>
              <a:t>_____________________________________</a:t>
            </a:r>
            <a:endParaRPr lang="en-US" sz="1000" dirty="0">
              <a:ea typeface="Calibri" panose="020F0502020204030204"/>
              <a:cs typeface="Calibri" panose="020F0502020204030204"/>
            </a:endParaRPr>
          </a:p>
          <a:p>
            <a:pPr marL="0" indent="0">
              <a:lnSpc>
                <a:spcPct val="100000"/>
              </a:lnSpc>
              <a:spcBef>
                <a:spcPts val="0"/>
              </a:spcBef>
              <a:spcAft>
                <a:spcPts val="0"/>
              </a:spcAft>
              <a:buNone/>
            </a:pPr>
            <a:endParaRPr lang="en-US" sz="1000" dirty="0">
              <a:ea typeface="Calibri" panose="020F0502020204030204"/>
              <a:cs typeface="Calibri" panose="020F0502020204030204"/>
            </a:endParaRPr>
          </a:p>
          <a:p>
            <a:pPr marL="0" indent="0">
              <a:lnSpc>
                <a:spcPct val="100000"/>
              </a:lnSpc>
              <a:spcBef>
                <a:spcPts val="0"/>
              </a:spcBef>
              <a:spcAft>
                <a:spcPts val="0"/>
              </a:spcAft>
              <a:buNone/>
            </a:pPr>
            <a:r>
              <a:rPr lang="en-US" sz="1000" b="1" dirty="0">
                <a:ea typeface="Calibri" panose="020F0502020204030204"/>
                <a:cs typeface="Calibri" panose="020F0502020204030204"/>
              </a:rPr>
              <a:t>Amount per serving</a:t>
            </a:r>
            <a:endParaRPr lang="en-US" sz="1000" dirty="0">
              <a:ea typeface="Calibri" panose="020F0502020204030204"/>
              <a:cs typeface="Calibri" panose="020F0502020204030204"/>
            </a:endParaRPr>
          </a:p>
          <a:p>
            <a:pPr marL="0" indent="0">
              <a:lnSpc>
                <a:spcPct val="100000"/>
              </a:lnSpc>
              <a:spcBef>
                <a:spcPts val="0"/>
              </a:spcBef>
              <a:spcAft>
                <a:spcPts val="0"/>
              </a:spcAft>
              <a:buNone/>
            </a:pPr>
            <a:r>
              <a:rPr lang="en-US" sz="800" b="1" dirty="0">
                <a:ea typeface="Calibri" panose="020F0502020204030204"/>
                <a:cs typeface="Calibri" panose="020F0502020204030204"/>
              </a:rPr>
              <a:t>Calories                  110</a:t>
            </a:r>
            <a:endParaRPr lang="en-US" sz="800" dirty="0">
              <a:ea typeface="Calibri" panose="020F0502020204030204"/>
              <a:cs typeface="Calibri" panose="020F0502020204030204"/>
            </a:endParaRPr>
          </a:p>
          <a:p>
            <a:pPr marL="0" indent="0">
              <a:lnSpc>
                <a:spcPct val="100000"/>
              </a:lnSpc>
              <a:spcBef>
                <a:spcPts val="0"/>
              </a:spcBef>
              <a:spcAft>
                <a:spcPts val="0"/>
              </a:spcAft>
              <a:buNone/>
            </a:pPr>
            <a:r>
              <a:rPr lang="en-US" sz="1000" b="1" dirty="0">
                <a:ea typeface="Calibri" panose="020F0502020204030204"/>
                <a:cs typeface="Calibri" panose="020F0502020204030204"/>
              </a:rPr>
              <a:t>_____________________________________</a:t>
            </a:r>
            <a:endParaRPr lang="en-US" sz="1000" dirty="0">
              <a:ea typeface="Calibri" panose="020F0502020204030204"/>
              <a:cs typeface="Calibri" panose="020F0502020204030204"/>
            </a:endParaRPr>
          </a:p>
          <a:p>
            <a:pPr marL="0" indent="0">
              <a:lnSpc>
                <a:spcPct val="100000"/>
              </a:lnSpc>
              <a:spcBef>
                <a:spcPts val="0"/>
              </a:spcBef>
              <a:spcAft>
                <a:spcPts val="0"/>
              </a:spcAft>
              <a:buNone/>
            </a:pPr>
            <a:endParaRPr lang="en-US" sz="1000" dirty="0">
              <a:ea typeface="Calibri" panose="020F0502020204030204"/>
              <a:cs typeface="Calibri" panose="020F0502020204030204"/>
            </a:endParaRPr>
          </a:p>
          <a:p>
            <a:pPr marL="0" indent="0">
              <a:lnSpc>
                <a:spcPct val="100000"/>
              </a:lnSpc>
              <a:spcBef>
                <a:spcPts val="0"/>
              </a:spcBef>
              <a:spcAft>
                <a:spcPts val="0"/>
              </a:spcAft>
              <a:buNone/>
            </a:pPr>
            <a:r>
              <a:rPr lang="en-US" sz="1000" dirty="0">
                <a:ea typeface="Calibri" panose="020F0502020204030204"/>
                <a:cs typeface="Calibri" panose="020F0502020204030204"/>
              </a:rPr>
              <a:t>% Daily Value*</a:t>
            </a:r>
          </a:p>
          <a:p>
            <a:pPr marL="0" indent="0">
              <a:lnSpc>
                <a:spcPct val="100000"/>
              </a:lnSpc>
              <a:spcBef>
                <a:spcPts val="0"/>
              </a:spcBef>
              <a:spcAft>
                <a:spcPts val="0"/>
              </a:spcAft>
              <a:buNone/>
            </a:pPr>
            <a:r>
              <a:rPr lang="en-US" sz="1000" b="1" dirty="0">
                <a:ea typeface="Calibri" panose="020F0502020204030204"/>
                <a:cs typeface="Calibri" panose="020F0502020204030204"/>
              </a:rPr>
              <a:t>Total Fat</a:t>
            </a:r>
            <a:r>
              <a:rPr lang="en-US" sz="1000" dirty="0">
                <a:ea typeface="Calibri" panose="020F0502020204030204"/>
                <a:cs typeface="Calibri" panose="020F0502020204030204"/>
              </a:rPr>
              <a:t> 1.5g                                            2%</a:t>
            </a:r>
          </a:p>
          <a:p>
            <a:pPr marL="0" indent="0">
              <a:lnSpc>
                <a:spcPct val="100000"/>
              </a:lnSpc>
              <a:spcBef>
                <a:spcPts val="0"/>
              </a:spcBef>
              <a:spcAft>
                <a:spcPts val="0"/>
              </a:spcAft>
              <a:buNone/>
            </a:pPr>
            <a:r>
              <a:rPr lang="en-US" sz="1000" dirty="0">
                <a:ea typeface="Calibri" panose="020F0502020204030204"/>
                <a:cs typeface="Calibri" panose="020F0502020204030204"/>
              </a:rPr>
              <a:t>Saturated Fat 0g                        0%</a:t>
            </a:r>
          </a:p>
          <a:p>
            <a:pPr marL="0" indent="0">
              <a:lnSpc>
                <a:spcPct val="100000"/>
              </a:lnSpc>
              <a:spcBef>
                <a:spcPts val="0"/>
              </a:spcBef>
              <a:spcAft>
                <a:spcPts val="0"/>
              </a:spcAft>
              <a:buNone/>
            </a:pPr>
            <a:r>
              <a:rPr lang="en-US" sz="1000" dirty="0">
                <a:ea typeface="Calibri" panose="020F0502020204030204"/>
                <a:cs typeface="Calibri" panose="020F0502020204030204"/>
              </a:rPr>
              <a:t>Trans Fat 0g</a:t>
            </a:r>
          </a:p>
          <a:p>
            <a:pPr marL="0" indent="0">
              <a:lnSpc>
                <a:spcPct val="100000"/>
              </a:lnSpc>
              <a:spcBef>
                <a:spcPts val="0"/>
              </a:spcBef>
              <a:spcAft>
                <a:spcPts val="0"/>
              </a:spcAft>
              <a:buNone/>
            </a:pPr>
            <a:r>
              <a:rPr lang="en-US" sz="1000" dirty="0">
                <a:ea typeface="Calibri" panose="020F0502020204030204"/>
                <a:cs typeface="Calibri" panose="020F0502020204030204"/>
              </a:rPr>
              <a:t>Polyunsaturated Fat 1g</a:t>
            </a:r>
          </a:p>
          <a:p>
            <a:pPr marL="0" indent="0">
              <a:lnSpc>
                <a:spcPct val="100000"/>
              </a:lnSpc>
              <a:spcBef>
                <a:spcPts val="0"/>
              </a:spcBef>
              <a:spcAft>
                <a:spcPts val="0"/>
              </a:spcAft>
              <a:buNone/>
            </a:pPr>
            <a:r>
              <a:rPr lang="en-US" sz="1000" dirty="0">
                <a:ea typeface="Calibri" panose="020F0502020204030204"/>
                <a:cs typeface="Calibri" panose="020F0502020204030204"/>
              </a:rPr>
              <a:t>Monounsaturated Fat 0g</a:t>
            </a:r>
          </a:p>
          <a:p>
            <a:pPr marL="0" indent="0">
              <a:lnSpc>
                <a:spcPct val="100000"/>
              </a:lnSpc>
              <a:spcBef>
                <a:spcPts val="0"/>
              </a:spcBef>
              <a:spcAft>
                <a:spcPts val="0"/>
              </a:spcAft>
              <a:buNone/>
            </a:pPr>
            <a:r>
              <a:rPr lang="en-US" sz="1000" b="1" dirty="0">
                <a:ea typeface="Calibri" panose="020F0502020204030204"/>
                <a:cs typeface="Calibri" panose="020F0502020204030204"/>
              </a:rPr>
              <a:t>Cholesterol</a:t>
            </a:r>
            <a:r>
              <a:rPr lang="en-US" sz="1000" dirty="0">
                <a:ea typeface="Calibri" panose="020F0502020204030204"/>
                <a:cs typeface="Calibri" panose="020F0502020204030204"/>
              </a:rPr>
              <a:t> 0mg                                    0%</a:t>
            </a:r>
          </a:p>
          <a:p>
            <a:pPr marL="0" indent="0">
              <a:lnSpc>
                <a:spcPct val="100000"/>
              </a:lnSpc>
              <a:spcBef>
                <a:spcPts val="0"/>
              </a:spcBef>
              <a:spcAft>
                <a:spcPts val="0"/>
              </a:spcAft>
              <a:buNone/>
            </a:pPr>
            <a:r>
              <a:rPr lang="en-US" sz="1000" b="1" dirty="0">
                <a:ea typeface="Calibri" panose="020F0502020204030204"/>
                <a:cs typeface="Calibri" panose="020F0502020204030204"/>
              </a:rPr>
              <a:t>Sodium</a:t>
            </a:r>
            <a:r>
              <a:rPr lang="en-US" sz="1000" dirty="0">
                <a:ea typeface="Calibri" panose="020F0502020204030204"/>
                <a:cs typeface="Calibri" panose="020F0502020204030204"/>
              </a:rPr>
              <a:t> 170mg                                                      8%</a:t>
            </a:r>
          </a:p>
          <a:p>
            <a:pPr marL="0" indent="0">
              <a:lnSpc>
                <a:spcPct val="100000"/>
              </a:lnSpc>
              <a:spcBef>
                <a:spcPts val="0"/>
              </a:spcBef>
              <a:spcAft>
                <a:spcPts val="0"/>
              </a:spcAft>
              <a:buNone/>
            </a:pPr>
            <a:r>
              <a:rPr lang="en-US" sz="1000" b="1" dirty="0">
                <a:ea typeface="Calibri" panose="020F0502020204030204"/>
                <a:cs typeface="Calibri" panose="020F0502020204030204"/>
              </a:rPr>
              <a:t>Total Carbohydrate</a:t>
            </a:r>
            <a:r>
              <a:rPr lang="en-US" sz="1000" dirty="0">
                <a:ea typeface="Calibri" panose="020F0502020204030204"/>
                <a:cs typeface="Calibri" panose="020F0502020204030204"/>
              </a:rPr>
              <a:t> 22g                                    8%</a:t>
            </a:r>
          </a:p>
          <a:p>
            <a:pPr marL="0" indent="0">
              <a:lnSpc>
                <a:spcPct val="100000"/>
              </a:lnSpc>
              <a:spcBef>
                <a:spcPts val="0"/>
              </a:spcBef>
              <a:spcAft>
                <a:spcPts val="0"/>
              </a:spcAft>
              <a:buNone/>
            </a:pPr>
            <a:r>
              <a:rPr lang="en-US" sz="1000" dirty="0">
                <a:ea typeface="Calibri" panose="020F0502020204030204"/>
                <a:cs typeface="Calibri" panose="020F0502020204030204"/>
              </a:rPr>
              <a:t>Dietary Fiber 5g                                        17%</a:t>
            </a:r>
          </a:p>
          <a:p>
            <a:pPr marL="0" indent="0">
              <a:lnSpc>
                <a:spcPct val="100000"/>
              </a:lnSpc>
              <a:spcBef>
                <a:spcPts val="0"/>
              </a:spcBef>
              <a:spcAft>
                <a:spcPts val="0"/>
              </a:spcAft>
              <a:buNone/>
            </a:pPr>
            <a:r>
              <a:rPr lang="en-US" sz="1000" dirty="0">
                <a:ea typeface="Calibri" panose="020F0502020204030204"/>
                <a:cs typeface="Calibri" panose="020F0502020204030204"/>
              </a:rPr>
              <a:t>Total Sugars 5g</a:t>
            </a:r>
          </a:p>
          <a:p>
            <a:pPr marL="0" indent="0">
              <a:lnSpc>
                <a:spcPct val="100000"/>
              </a:lnSpc>
              <a:spcBef>
                <a:spcPts val="0"/>
              </a:spcBef>
              <a:spcAft>
                <a:spcPts val="0"/>
              </a:spcAft>
              <a:buNone/>
            </a:pPr>
            <a:r>
              <a:rPr lang="en-US" sz="1000" dirty="0">
                <a:ea typeface="Calibri" panose="020F0502020204030204"/>
                <a:cs typeface="Calibri" panose="020F0502020204030204"/>
              </a:rPr>
              <a:t>   Includes 5g Added Sugars 9%</a:t>
            </a:r>
          </a:p>
          <a:p>
            <a:pPr marL="0" indent="0">
              <a:lnSpc>
                <a:spcPct val="100000"/>
              </a:lnSpc>
              <a:spcBef>
                <a:spcPts val="0"/>
              </a:spcBef>
              <a:spcAft>
                <a:spcPts val="0"/>
              </a:spcAft>
              <a:buNone/>
            </a:pPr>
            <a:r>
              <a:rPr lang="en-US" sz="1000" b="1" dirty="0">
                <a:ea typeface="Calibri" panose="020F0502020204030204"/>
                <a:cs typeface="Calibri" panose="020F0502020204030204"/>
              </a:rPr>
              <a:t>Protein</a:t>
            </a:r>
            <a:r>
              <a:rPr lang="en-US" sz="1000" dirty="0">
                <a:ea typeface="Calibri" panose="020F0502020204030204"/>
                <a:cs typeface="Calibri" panose="020F0502020204030204"/>
              </a:rPr>
              <a:t> 5g                                                  </a:t>
            </a:r>
          </a:p>
          <a:p>
            <a:pPr marL="0" indent="0">
              <a:lnSpc>
                <a:spcPct val="100000"/>
              </a:lnSpc>
              <a:spcBef>
                <a:spcPts val="0"/>
              </a:spcBef>
              <a:spcAft>
                <a:spcPts val="0"/>
              </a:spcAft>
              <a:buNone/>
            </a:pPr>
            <a:r>
              <a:rPr lang="en-US" sz="1000" b="1" dirty="0">
                <a:ea typeface="Calibri" panose="020F0502020204030204"/>
                <a:cs typeface="Calibri" panose="020F0502020204030204"/>
              </a:rPr>
              <a:t>_____________________________________</a:t>
            </a:r>
            <a:endParaRPr lang="en-US" sz="1000" dirty="0">
              <a:ea typeface="Calibri" panose="020F0502020204030204"/>
              <a:cs typeface="Calibri" panose="020F0502020204030204"/>
            </a:endParaRPr>
          </a:p>
          <a:p>
            <a:pPr marL="0" indent="0">
              <a:lnSpc>
                <a:spcPct val="100000"/>
              </a:lnSpc>
              <a:spcBef>
                <a:spcPts val="0"/>
              </a:spcBef>
              <a:spcAft>
                <a:spcPts val="0"/>
              </a:spcAft>
              <a:buNone/>
            </a:pPr>
            <a:r>
              <a:rPr lang="en-US" sz="1000" dirty="0">
                <a:ea typeface="Calibri" panose="020F0502020204030204"/>
                <a:cs typeface="Calibri" panose="020F0502020204030204"/>
              </a:rPr>
              <a:t>Vitamin D 0mcg                                                      0%</a:t>
            </a:r>
          </a:p>
          <a:p>
            <a:pPr marL="0" indent="0">
              <a:lnSpc>
                <a:spcPct val="100000"/>
              </a:lnSpc>
              <a:spcBef>
                <a:spcPts val="0"/>
              </a:spcBef>
              <a:spcAft>
                <a:spcPts val="0"/>
              </a:spcAft>
              <a:buNone/>
            </a:pPr>
            <a:r>
              <a:rPr lang="en-US" sz="1000" dirty="0">
                <a:ea typeface="Calibri" panose="020F0502020204030204"/>
                <a:cs typeface="Calibri" panose="020F0502020204030204"/>
              </a:rPr>
              <a:t>Calcium 0mg                                            0%</a:t>
            </a:r>
          </a:p>
          <a:p>
            <a:pPr marL="0" indent="0">
              <a:lnSpc>
                <a:spcPct val="100000"/>
              </a:lnSpc>
              <a:spcBef>
                <a:spcPts val="0"/>
              </a:spcBef>
              <a:spcAft>
                <a:spcPts val="0"/>
              </a:spcAft>
              <a:buNone/>
            </a:pPr>
            <a:r>
              <a:rPr lang="en-US" sz="1000" dirty="0">
                <a:ea typeface="Calibri" panose="020F0502020204030204"/>
                <a:cs typeface="Calibri" panose="020F0502020204030204"/>
              </a:rPr>
              <a:t>Iron 1mg                                                      6%</a:t>
            </a:r>
          </a:p>
          <a:p>
            <a:pPr marL="0" indent="0">
              <a:spcBef>
                <a:spcPts val="0"/>
              </a:spcBef>
              <a:spcAft>
                <a:spcPts val="0"/>
              </a:spcAft>
              <a:buNone/>
            </a:pPr>
            <a:r>
              <a:rPr lang="en-US" sz="1000" dirty="0">
                <a:ea typeface="Calibri" panose="020F0502020204030204"/>
                <a:cs typeface="Calibri" panose="020F0502020204030204"/>
              </a:rPr>
              <a:t>Potassium 100mg                                   2%</a:t>
            </a:r>
          </a:p>
          <a:p>
            <a:pPr marL="0" indent="0">
              <a:lnSpc>
                <a:spcPct val="100000"/>
              </a:lnSpc>
              <a:spcBef>
                <a:spcPts val="0"/>
              </a:spcBef>
              <a:spcAft>
                <a:spcPts val="0"/>
              </a:spcAft>
              <a:buNone/>
            </a:pPr>
            <a:r>
              <a:rPr lang="en-US" sz="1000" b="1" dirty="0">
                <a:ea typeface="Calibri" panose="020F0502020204030204"/>
                <a:cs typeface="Calibri" panose="020F0502020204030204"/>
              </a:rPr>
              <a:t>____________________________________</a:t>
            </a:r>
            <a:endParaRPr lang="en-US" sz="1000" dirty="0">
              <a:ea typeface="Calibri" panose="020F0502020204030204"/>
              <a:cs typeface="Calibri" panose="020F0502020204030204"/>
            </a:endParaRPr>
          </a:p>
          <a:p>
            <a:pPr marL="0" indent="0">
              <a:lnSpc>
                <a:spcPct val="100000"/>
              </a:lnSpc>
              <a:spcBef>
                <a:spcPts val="0"/>
              </a:spcBef>
              <a:spcAft>
                <a:spcPts val="0"/>
              </a:spcAft>
              <a:buNone/>
            </a:pPr>
            <a:r>
              <a:rPr lang="en-US" sz="1000" dirty="0">
                <a:ea typeface="Calibri" panose="020F0502020204030204"/>
                <a:cs typeface="Calibri" panose="020F0502020204030204"/>
              </a:rPr>
              <a:t>*The % Daily Value (DV) tells you how much a nutrient</a:t>
            </a:r>
          </a:p>
          <a:p>
            <a:pPr marL="0" indent="0">
              <a:lnSpc>
                <a:spcPct val="100000"/>
              </a:lnSpc>
              <a:spcBef>
                <a:spcPts val="0"/>
              </a:spcBef>
              <a:spcAft>
                <a:spcPts val="0"/>
              </a:spcAft>
              <a:buNone/>
            </a:pPr>
            <a:r>
              <a:rPr lang="en-US" sz="1000" dirty="0">
                <a:ea typeface="Calibri" panose="020F0502020204030204"/>
                <a:cs typeface="Calibri" panose="020F0502020204030204"/>
              </a:rPr>
              <a:t>in a serving of food contributes to a daily diet. 2,000</a:t>
            </a:r>
          </a:p>
          <a:p>
            <a:pPr marL="0" indent="0">
              <a:lnSpc>
                <a:spcPct val="100000"/>
              </a:lnSpc>
              <a:spcBef>
                <a:spcPts val="0"/>
              </a:spcBef>
              <a:spcAft>
                <a:spcPts val="0"/>
              </a:spcAft>
              <a:buNone/>
            </a:pPr>
            <a:r>
              <a:rPr lang="en-US" sz="1000" dirty="0">
                <a:ea typeface="Calibri" panose="020F0502020204030204"/>
                <a:cs typeface="Calibri" panose="020F0502020204030204"/>
              </a:rPr>
              <a:t>calories a day is used for general nutrition advice.</a:t>
            </a:r>
          </a:p>
          <a:p>
            <a:pPr marL="0" indent="0">
              <a:lnSpc>
                <a:spcPct val="100000"/>
              </a:lnSpc>
              <a:spcBef>
                <a:spcPts val="0"/>
              </a:spcBef>
              <a:spcAft>
                <a:spcPts val="0"/>
              </a:spcAft>
              <a:buNone/>
            </a:pPr>
            <a:endParaRPr lang="en-US" sz="1800" dirty="0">
              <a:ea typeface="Calibri" panose="020F0502020204030204"/>
              <a:cs typeface="Calibri" panose="020F0502020204030204"/>
            </a:endParaRPr>
          </a:p>
          <a:p>
            <a:pPr marL="0" indent="0">
              <a:lnSpc>
                <a:spcPct val="100000"/>
              </a:lnSpc>
              <a:spcBef>
                <a:spcPts val="0"/>
              </a:spcBef>
              <a:spcAft>
                <a:spcPts val="0"/>
              </a:spcAft>
              <a:buNone/>
            </a:pPr>
            <a:endParaRPr lang="en-US" sz="1800" b="1" dirty="0">
              <a:ea typeface="Calibri" panose="020F0502020204030204"/>
              <a:cs typeface="Calibri" panose="020F0502020204030204"/>
            </a:endParaRPr>
          </a:p>
          <a:p>
            <a:pPr marL="0" indent="0">
              <a:lnSpc>
                <a:spcPct val="100000"/>
              </a:lnSpc>
              <a:spcBef>
                <a:spcPts val="0"/>
              </a:spcBef>
              <a:spcAft>
                <a:spcPts val="0"/>
              </a:spcAft>
              <a:buNone/>
            </a:pPr>
            <a:endParaRPr lang="en-US" sz="1800" dirty="0">
              <a:ea typeface="Calibri" panose="020F0502020204030204"/>
              <a:cs typeface="Calibri" panose="020F0502020204030204"/>
            </a:endParaRPr>
          </a:p>
          <a:p>
            <a:pPr marL="0" indent="0">
              <a:lnSpc>
                <a:spcPct val="100000"/>
              </a:lnSpc>
              <a:spcBef>
                <a:spcPts val="0"/>
              </a:spcBef>
              <a:spcAft>
                <a:spcPts val="0"/>
              </a:spcAft>
              <a:buNone/>
            </a:pPr>
            <a:endParaRPr lang="en-US" sz="1800" dirty="0">
              <a:ea typeface="Calibri" panose="020F0502020204030204"/>
              <a:cs typeface="Calibri" panose="020F0502020204030204"/>
            </a:endParaRPr>
          </a:p>
          <a:p>
            <a:pPr marL="0" indent="0">
              <a:spcAft>
                <a:spcPts val="0"/>
              </a:spcAft>
              <a:buNone/>
            </a:pPr>
            <a:endParaRPr lang="en-US" dirty="0">
              <a:ea typeface="Calibri" panose="020F0502020204030204"/>
              <a:cs typeface="Calibri" panose="020F0502020204030204"/>
            </a:endParaRPr>
          </a:p>
        </p:txBody>
      </p:sp>
      <p:sp>
        <p:nvSpPr>
          <p:cNvPr id="6" name="Content Placeholder 5">
            <a:extLst>
              <a:ext uri="{FF2B5EF4-FFF2-40B4-BE49-F238E27FC236}">
                <a16:creationId xmlns:a16="http://schemas.microsoft.com/office/drawing/2014/main" id="{1B85CD73-F479-2CB8-4C97-45F8D4D0F14A}"/>
              </a:ext>
            </a:extLst>
          </p:cNvPr>
          <p:cNvSpPr>
            <a:spLocks noGrp="1"/>
          </p:cNvSpPr>
          <p:nvPr>
            <p:ph sz="quarter" idx="4294967295"/>
          </p:nvPr>
        </p:nvSpPr>
        <p:spPr>
          <a:xfrm>
            <a:off x="6096000" y="1020762"/>
            <a:ext cx="5183187" cy="4816475"/>
          </a:xfrm>
        </p:spPr>
        <p:txBody>
          <a:bodyPr vert="horz" lIns="91440" tIns="45720" rIns="91440" bIns="45720" rtlCol="0" anchor="t">
            <a:noAutofit/>
          </a:bodyPr>
          <a:lstStyle/>
          <a:p>
            <a:pPr marL="0" indent="0">
              <a:buNone/>
            </a:pPr>
            <a:r>
              <a:rPr lang="en-US" sz="1600" b="1" dirty="0">
                <a:ea typeface="Calibri" panose="020F0502020204030204"/>
                <a:cs typeface="Calibri" panose="020F0502020204030204"/>
              </a:rPr>
              <a:t>INGREDIENTS:</a:t>
            </a:r>
            <a:br>
              <a:rPr lang="en-US" sz="1600" b="1" dirty="0">
                <a:ea typeface="Calibri" panose="020F0502020204030204"/>
                <a:cs typeface="Calibri" panose="020F0502020204030204"/>
              </a:rPr>
            </a:br>
            <a:r>
              <a:rPr lang="en-US" sz="1600" b="1" dirty="0">
                <a:ea typeface="Calibri" panose="020F0502020204030204"/>
                <a:cs typeface="Calibri" panose="020F0502020204030204"/>
              </a:rPr>
              <a:t> Organic whole wheat (organic whole wheat flour, organic cracked whole wheat), water, organic cane sugar, organic 21 Whole Grains and Seeds mix (organic whole flax seeds, organic sunflower seeds, organic ground whole flax seeds, organic brown sesame seeds, organic triticale, organic pumpkin seeds, organic rolled barley, organic rolled oats, organic rolled rye, organic black sesame seeds, organic blue cornmeal, organic millet, organic rolled spelt, organic brown rice flour, organic amaranth flour, organic yellow cornmeal, organic KAMUT® </a:t>
            </a:r>
            <a:r>
              <a:rPr lang="en-US" sz="1600" b="1" dirty="0" err="1">
                <a:ea typeface="Calibri" panose="020F0502020204030204"/>
                <a:cs typeface="Calibri" panose="020F0502020204030204"/>
              </a:rPr>
              <a:t>khorasan</a:t>
            </a:r>
            <a:r>
              <a:rPr lang="en-US" sz="1600" b="1" dirty="0">
                <a:ea typeface="Calibri" panose="020F0502020204030204"/>
                <a:cs typeface="Calibri" panose="020F0502020204030204"/>
              </a:rPr>
              <a:t> wheat, organic quinoa, organic buckwheat flour, organic sorghum flour, organic poppy seeds), organic wheat gluten, organic oat fiber, contains 2% or less of each of the following: organic molasses, sea salt, yeast, organic vinegar, organic cultured wheat flour, enzymes, organic acerola cherry powder.</a:t>
            </a:r>
            <a:endParaRPr lang="en-US" sz="1600" dirty="0">
              <a:ea typeface="Calibri"/>
              <a:cs typeface="Calibri"/>
            </a:endParaRPr>
          </a:p>
        </p:txBody>
      </p:sp>
    </p:spTree>
    <p:extLst>
      <p:ext uri="{BB962C8B-B14F-4D97-AF65-F5344CB8AC3E}">
        <p14:creationId xmlns:p14="http://schemas.microsoft.com/office/powerpoint/2010/main" val="3462605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35C022-5027-BFF5-9D3B-C4F874BF5C30}"/>
              </a:ext>
            </a:extLst>
          </p:cNvPr>
          <p:cNvSpPr>
            <a:spLocks noGrp="1"/>
          </p:cNvSpPr>
          <p:nvPr>
            <p:ph type="title"/>
          </p:nvPr>
        </p:nvSpPr>
        <p:spPr>
          <a:xfrm>
            <a:off x="581192" y="702156"/>
            <a:ext cx="11029616" cy="1013800"/>
          </a:xfrm>
        </p:spPr>
        <p:txBody>
          <a:bodyPr>
            <a:normAutofit/>
          </a:bodyPr>
          <a:lstStyle/>
          <a:p>
            <a:r>
              <a:rPr lang="en-US" dirty="0"/>
              <a:t>Art</a:t>
            </a:r>
          </a:p>
        </p:txBody>
      </p:sp>
      <p:sp>
        <p:nvSpPr>
          <p:cNvPr id="4103" name="Rectangle 4102">
            <a:extLst>
              <a:ext uri="{FF2B5EF4-FFF2-40B4-BE49-F238E27FC236}">
                <a16:creationId xmlns:a16="http://schemas.microsoft.com/office/drawing/2014/main" id="{44CCC960-EBB0-4648-A189-5FEE0EE3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 mobile with red and black objects&#10;&#10;Description automatically generated">
            <a:extLst>
              <a:ext uri="{FF2B5EF4-FFF2-40B4-BE49-F238E27FC236}">
                <a16:creationId xmlns:a16="http://schemas.microsoft.com/office/drawing/2014/main" id="{28593419-2B58-C3E0-7BC2-CBC3C2E19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772" b="4"/>
          <a:stretch/>
        </p:blipFill>
        <p:spPr bwMode="auto">
          <a:xfrm>
            <a:off x="657225" y="2361056"/>
            <a:ext cx="4962525" cy="36492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6167C51-F784-CF47-33E4-BF7B39960211}"/>
              </a:ext>
            </a:extLst>
          </p:cNvPr>
          <p:cNvSpPr>
            <a:spLocks noGrp="1"/>
          </p:cNvSpPr>
          <p:nvPr>
            <p:ph idx="1"/>
          </p:nvPr>
        </p:nvSpPr>
        <p:spPr>
          <a:xfrm>
            <a:off x="6335805" y="2180496"/>
            <a:ext cx="5275001" cy="4045683"/>
          </a:xfrm>
        </p:spPr>
        <p:txBody>
          <a:bodyPr vert="horz" lIns="91440" tIns="45720" rIns="91440" bIns="45720" rtlCol="0">
            <a:normAutofit/>
          </a:bodyPr>
          <a:lstStyle/>
          <a:p>
            <a:pPr>
              <a:lnSpc>
                <a:spcPct val="90000"/>
              </a:lnSpc>
              <a:buNone/>
            </a:pPr>
            <a:r>
              <a:rPr lang="en-US" sz="1500" b="1" dirty="0">
                <a:ea typeface="+mn-lt"/>
                <a:cs typeface="+mn-lt"/>
              </a:rPr>
              <a:t>Auto Generated Alt Text:</a:t>
            </a:r>
            <a:endParaRPr lang="en-US" sz="1500" dirty="0">
              <a:ea typeface="+mn-lt"/>
              <a:cs typeface="+mn-lt"/>
            </a:endParaRPr>
          </a:p>
          <a:p>
            <a:pPr>
              <a:lnSpc>
                <a:spcPct val="90000"/>
              </a:lnSpc>
              <a:buNone/>
            </a:pPr>
            <a:r>
              <a:rPr lang="en-US" sz="1500" dirty="0">
                <a:ea typeface="+mn-lt"/>
                <a:cs typeface="+mn-lt"/>
              </a:rPr>
              <a:t>A mobile with red and black objects</a:t>
            </a:r>
            <a:endParaRPr lang="en-US" sz="1500" dirty="0">
              <a:ea typeface="Calibri"/>
              <a:cs typeface="Calibri"/>
            </a:endParaRPr>
          </a:p>
          <a:p>
            <a:pPr>
              <a:lnSpc>
                <a:spcPct val="90000"/>
              </a:lnSpc>
              <a:buNone/>
            </a:pPr>
            <a:endParaRPr lang="en-US" sz="1500" dirty="0">
              <a:ea typeface="Calibri"/>
              <a:cs typeface="Calibri"/>
            </a:endParaRPr>
          </a:p>
          <a:p>
            <a:pPr marL="0" indent="0">
              <a:lnSpc>
                <a:spcPct val="90000"/>
              </a:lnSpc>
              <a:buNone/>
            </a:pPr>
            <a:r>
              <a:rPr lang="en-US" sz="1500" dirty="0">
                <a:ea typeface="+mn-lt"/>
                <a:cs typeface="+mn-lt"/>
              </a:rPr>
              <a:t>Description automatically generated</a:t>
            </a:r>
            <a:endParaRPr lang="en-US" sz="1500" dirty="0">
              <a:ea typeface="Calibri"/>
              <a:cs typeface="Calibri"/>
            </a:endParaRPr>
          </a:p>
          <a:p>
            <a:pPr marL="0" indent="0">
              <a:lnSpc>
                <a:spcPct val="90000"/>
              </a:lnSpc>
              <a:buNone/>
            </a:pPr>
            <a:endParaRPr lang="en-US" sz="1500" dirty="0">
              <a:ea typeface="+mn-lt"/>
              <a:cs typeface="+mn-lt"/>
            </a:endParaRPr>
          </a:p>
          <a:p>
            <a:pPr marL="0" indent="0">
              <a:lnSpc>
                <a:spcPct val="90000"/>
              </a:lnSpc>
              <a:buNone/>
            </a:pPr>
            <a:r>
              <a:rPr lang="en-US" sz="1500" b="1" dirty="0">
                <a:ea typeface="+mn-lt"/>
                <a:cs typeface="+mn-lt"/>
              </a:rPr>
              <a:t>Human Written Alt Text:</a:t>
            </a:r>
            <a:endParaRPr lang="en-US" sz="1500" dirty="0">
              <a:ea typeface="Calibri"/>
              <a:cs typeface="Calibri"/>
            </a:endParaRPr>
          </a:p>
          <a:p>
            <a:pPr marL="0" indent="0">
              <a:lnSpc>
                <a:spcPct val="90000"/>
              </a:lnSpc>
              <a:buNone/>
            </a:pPr>
            <a:r>
              <a:rPr lang="en-US" sz="1500" dirty="0">
                <a:ea typeface="+mn-lt"/>
                <a:cs typeface="+mn-lt"/>
              </a:rPr>
              <a:t>This free-floating sculpture, called a mobile, hangs from the ceiling. Thirteen flat, uniquely shaped paddles are suspended on curving, painted wires in bowing, branch-like forms. Three black crescent shapes hang to our right in this photograph. Ten crimson teardrops, ovals, and rounded triangular forms float in two tiers in an arc that descends gently to our left. The red shapes get smaller as they move away from the black forms. Three of the red shapes are pierced with holes.</a:t>
            </a:r>
            <a:endParaRPr lang="en-US" sz="1500" dirty="0">
              <a:ea typeface="Calibri"/>
              <a:cs typeface="Calibri" panose="020F0502020204030204"/>
            </a:endParaRPr>
          </a:p>
        </p:txBody>
      </p:sp>
    </p:spTree>
    <p:extLst>
      <p:ext uri="{BB962C8B-B14F-4D97-AF65-F5344CB8AC3E}">
        <p14:creationId xmlns:p14="http://schemas.microsoft.com/office/powerpoint/2010/main" val="346791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C206-79C4-215D-9628-DAEC8A49D625}"/>
              </a:ext>
            </a:extLst>
          </p:cNvPr>
          <p:cNvSpPr>
            <a:spLocks noGrp="1"/>
          </p:cNvSpPr>
          <p:nvPr>
            <p:ph type="title"/>
          </p:nvPr>
        </p:nvSpPr>
        <p:spPr/>
        <p:txBody>
          <a:bodyPr/>
          <a:lstStyle/>
          <a:p>
            <a:r>
              <a:rPr lang="en-US" dirty="0">
                <a:ea typeface="Calibri Light"/>
                <a:cs typeface="Calibri Light"/>
              </a:rPr>
              <a:t>Map</a:t>
            </a:r>
            <a:endParaRPr lang="en-US" dirty="0"/>
          </a:p>
        </p:txBody>
      </p:sp>
      <p:pic>
        <p:nvPicPr>
          <p:cNvPr id="4" name="Content Placeholder 3">
            <a:extLst>
              <a:ext uri="{FF2B5EF4-FFF2-40B4-BE49-F238E27FC236}">
                <a16:creationId xmlns:a16="http://schemas.microsoft.com/office/drawing/2014/main" id="{5424FC42-A208-9634-1D3E-1B1152EAEA1C}"/>
              </a:ext>
            </a:extLst>
          </p:cNvPr>
          <p:cNvPicPr>
            <a:picLocks noGrp="1" noChangeAspect="1"/>
          </p:cNvPicPr>
          <p:nvPr>
            <p:ph idx="1"/>
          </p:nvPr>
        </p:nvPicPr>
        <p:blipFill>
          <a:blip r:embed="rId2"/>
          <a:stretch>
            <a:fillRect/>
          </a:stretch>
        </p:blipFill>
        <p:spPr>
          <a:xfrm>
            <a:off x="842962" y="1981153"/>
            <a:ext cx="5934075" cy="3838575"/>
          </a:xfrm>
        </p:spPr>
      </p:pic>
      <p:sp>
        <p:nvSpPr>
          <p:cNvPr id="5" name="TextBox 4">
            <a:extLst>
              <a:ext uri="{FF2B5EF4-FFF2-40B4-BE49-F238E27FC236}">
                <a16:creationId xmlns:a16="http://schemas.microsoft.com/office/drawing/2014/main" id="{B7C66D93-AB34-8211-0859-088B46FCBFA5}"/>
              </a:ext>
            </a:extLst>
          </p:cNvPr>
          <p:cNvSpPr txBox="1"/>
          <p:nvPr/>
        </p:nvSpPr>
        <p:spPr>
          <a:xfrm>
            <a:off x="7429500" y="2039470"/>
            <a:ext cx="415738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Auto Generated Alt Text:</a:t>
            </a:r>
            <a:endParaRPr lang="en-US" dirty="0">
              <a:ea typeface="+mn-lt"/>
              <a:cs typeface="+mn-lt"/>
            </a:endParaRPr>
          </a:p>
          <a:p>
            <a:r>
              <a:rPr lang="en-US" dirty="0">
                <a:ea typeface="+mn-lt"/>
                <a:cs typeface="+mn-lt"/>
              </a:rPr>
              <a:t>A map of a construction project</a:t>
            </a:r>
            <a:endParaRPr lang="en-US" dirty="0">
              <a:ea typeface="Calibri"/>
              <a:cs typeface="Calibri"/>
            </a:endParaRPr>
          </a:p>
          <a:p>
            <a:endParaRPr lang="en-US" dirty="0"/>
          </a:p>
          <a:p>
            <a:r>
              <a:rPr lang="en-US" dirty="0">
                <a:ea typeface="+mn-lt"/>
                <a:cs typeface="+mn-lt"/>
              </a:rPr>
              <a:t>Description automatically generated</a:t>
            </a:r>
          </a:p>
          <a:p>
            <a:endParaRPr lang="en-US" dirty="0">
              <a:ea typeface="Calibri" panose="020F0502020204030204"/>
              <a:cs typeface="Calibri" panose="020F0502020204030204"/>
            </a:endParaRPr>
          </a:p>
          <a:p>
            <a:r>
              <a:rPr lang="en-US" b="1" dirty="0">
                <a:ea typeface="Calibri" panose="020F0502020204030204"/>
                <a:cs typeface="Calibri" panose="020F0502020204030204"/>
              </a:rPr>
              <a:t>Human Written Alt Text: </a:t>
            </a:r>
          </a:p>
          <a:p>
            <a:r>
              <a:rPr lang="en-US" dirty="0">
                <a:ea typeface="Calibri"/>
                <a:cs typeface="Calibri"/>
              </a:rPr>
              <a:t>Areal view of Farm Lane Bridge construction pedestrian detours. </a:t>
            </a:r>
            <a:endParaRPr lang="en-US" b="1" dirty="0">
              <a:ea typeface="Calibri"/>
              <a:cs typeface="Calibri"/>
            </a:endParaRPr>
          </a:p>
        </p:txBody>
      </p:sp>
    </p:spTree>
    <p:extLst>
      <p:ext uri="{BB962C8B-B14F-4D97-AF65-F5344CB8AC3E}">
        <p14:creationId xmlns:p14="http://schemas.microsoft.com/office/powerpoint/2010/main" val="4182625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EBB74-E95E-4167-F437-6D3376C6EC03}"/>
              </a:ext>
            </a:extLst>
          </p:cNvPr>
          <p:cNvSpPr>
            <a:spLocks noGrp="1"/>
          </p:cNvSpPr>
          <p:nvPr>
            <p:ph type="title" idx="4294967295"/>
          </p:nvPr>
        </p:nvSpPr>
        <p:spPr>
          <a:xfrm>
            <a:off x="581192" y="-1189554"/>
            <a:ext cx="11029616" cy="1189554"/>
          </a:xfrm>
        </p:spPr>
        <p:txBody>
          <a:bodyPr vert="horz" lIns="91440" tIns="45720" rIns="91440" bIns="45720" rtlCol="0" anchor="b">
            <a:normAutofit/>
          </a:bodyPr>
          <a:lstStyle/>
          <a:p>
            <a:r>
              <a:rPr lang="en-US" dirty="0"/>
              <a:t>Example of tactile graphic</a:t>
            </a:r>
          </a:p>
        </p:txBody>
      </p:sp>
      <p:pic>
        <p:nvPicPr>
          <p:cNvPr id="4" name="Content Placeholder 3" descr="tactile printing of graphic showing construction detours">
            <a:extLst>
              <a:ext uri="{FF2B5EF4-FFF2-40B4-BE49-F238E27FC236}">
                <a16:creationId xmlns:a16="http://schemas.microsoft.com/office/drawing/2014/main" id="{31422B4D-6FB3-178E-5D6F-F3B20D634E91}"/>
              </a:ext>
            </a:extLst>
          </p:cNvPr>
          <p:cNvPicPr>
            <a:picLocks noGrp="1" noChangeAspect="1"/>
          </p:cNvPicPr>
          <p:nvPr>
            <p:ph idx="4294967295"/>
          </p:nvPr>
        </p:nvPicPr>
        <p:blipFill>
          <a:blip r:embed="rId2"/>
          <a:srcRect r="-60" b="23037"/>
          <a:stretch/>
        </p:blipFill>
        <p:spPr>
          <a:xfrm>
            <a:off x="0" y="962025"/>
            <a:ext cx="5837238" cy="4941888"/>
          </a:xfrm>
        </p:spPr>
      </p:pic>
      <p:pic>
        <p:nvPicPr>
          <p:cNvPr id="3" name="Content Placeholder 3" descr="Areal view of Farm Lane Bridge construction pedestrian detours. ">
            <a:extLst>
              <a:ext uri="{FF2B5EF4-FFF2-40B4-BE49-F238E27FC236}">
                <a16:creationId xmlns:a16="http://schemas.microsoft.com/office/drawing/2014/main" id="{C48C4E29-F760-6503-62F8-1F0A2D03551A}"/>
              </a:ext>
            </a:extLst>
          </p:cNvPr>
          <p:cNvPicPr>
            <a:picLocks noChangeAspect="1"/>
          </p:cNvPicPr>
          <p:nvPr/>
        </p:nvPicPr>
        <p:blipFill>
          <a:blip r:embed="rId3"/>
          <a:stretch>
            <a:fillRect/>
          </a:stretch>
        </p:blipFill>
        <p:spPr>
          <a:xfrm>
            <a:off x="6094934" y="1711875"/>
            <a:ext cx="5934075" cy="3838575"/>
          </a:xfrm>
          <a:prstGeom prst="rect">
            <a:avLst/>
          </a:prstGeom>
        </p:spPr>
      </p:pic>
    </p:spTree>
    <p:extLst>
      <p:ext uri="{BB962C8B-B14F-4D97-AF65-F5344CB8AC3E}">
        <p14:creationId xmlns:p14="http://schemas.microsoft.com/office/powerpoint/2010/main" val="3085031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5BB1C-9A51-719F-442F-C80535CDAF81}"/>
              </a:ext>
            </a:extLst>
          </p:cNvPr>
          <p:cNvSpPr>
            <a:spLocks noGrp="1"/>
          </p:cNvSpPr>
          <p:nvPr>
            <p:ph type="title"/>
          </p:nvPr>
        </p:nvSpPr>
        <p:spPr/>
        <p:txBody>
          <a:bodyPr/>
          <a:lstStyle/>
          <a:p>
            <a:r>
              <a:rPr lang="en-US" dirty="0">
                <a:ea typeface="Calibri Light"/>
                <a:cs typeface="Calibri Light"/>
              </a:rPr>
              <a:t>Sources </a:t>
            </a:r>
            <a:endParaRPr lang="en-US" dirty="0"/>
          </a:p>
        </p:txBody>
      </p:sp>
      <p:sp>
        <p:nvSpPr>
          <p:cNvPr id="3" name="Content Placeholder 2">
            <a:extLst>
              <a:ext uri="{FF2B5EF4-FFF2-40B4-BE49-F238E27FC236}">
                <a16:creationId xmlns:a16="http://schemas.microsoft.com/office/drawing/2014/main" id="{1742A11D-D0E3-D220-0931-C6BE118080C2}"/>
              </a:ext>
            </a:extLst>
          </p:cNvPr>
          <p:cNvSpPr>
            <a:spLocks noGrp="1"/>
          </p:cNvSpPr>
          <p:nvPr>
            <p:ph idx="1"/>
          </p:nvPr>
        </p:nvSpPr>
        <p:spPr/>
        <p:txBody>
          <a:bodyPr vert="horz" lIns="91440" tIns="45720" rIns="91440" bIns="45720" rtlCol="0" anchor="t">
            <a:normAutofit/>
          </a:bodyPr>
          <a:lstStyle/>
          <a:p>
            <a:r>
              <a:rPr lang="en-US" dirty="0">
                <a:solidFill>
                  <a:schemeClr val="tx1"/>
                </a:solidFill>
                <a:ea typeface="+mn-lt"/>
                <a:cs typeface="+mn-lt"/>
                <a:hlinkClick r:id="rId2">
                  <a:extLst>
                    <a:ext uri="{A12FA001-AC4F-418D-AE19-62706E023703}">
                      <ahyp:hlinkClr xmlns:ahyp="http://schemas.microsoft.com/office/drawing/2018/hyperlinkcolor" val="tx"/>
                    </a:ext>
                  </a:extLst>
                </a:hlinkClick>
              </a:rPr>
              <a:t>https://www.perkins.org/resource/how-write-alt-text-and-image-descriptions-visually-impaired/</a:t>
            </a:r>
            <a:r>
              <a:rPr lang="en-US" dirty="0">
                <a:solidFill>
                  <a:schemeClr val="tx1"/>
                </a:solidFill>
                <a:ea typeface="+mn-lt"/>
                <a:cs typeface="+mn-lt"/>
              </a:rPr>
              <a:t> </a:t>
            </a:r>
          </a:p>
          <a:p>
            <a:r>
              <a:rPr lang="en-US" dirty="0">
                <a:solidFill>
                  <a:schemeClr val="tx1"/>
                </a:solidFill>
                <a:ea typeface="+mn-lt"/>
                <a:cs typeface="+mn-lt"/>
                <a:hlinkClick r:id="rId3">
                  <a:extLst>
                    <a:ext uri="{A12FA001-AC4F-418D-AE19-62706E023703}">
                      <ahyp:hlinkClr xmlns:ahyp="http://schemas.microsoft.com/office/drawing/2018/hyperlinkcolor" val="tx"/>
                    </a:ext>
                  </a:extLst>
                </a:hlinkClick>
              </a:rPr>
              <a:t>https://www.nga.gov/collection/art-object-page.92737.html</a:t>
            </a:r>
            <a:r>
              <a:rPr lang="en-US" dirty="0">
                <a:solidFill>
                  <a:schemeClr val="tx1"/>
                </a:solidFill>
                <a:ea typeface="+mn-lt"/>
                <a:cs typeface="+mn-lt"/>
              </a:rPr>
              <a:t> </a:t>
            </a:r>
          </a:p>
        </p:txBody>
      </p:sp>
    </p:spTree>
    <p:extLst>
      <p:ext uri="{BB962C8B-B14F-4D97-AF65-F5344CB8AC3E}">
        <p14:creationId xmlns:p14="http://schemas.microsoft.com/office/powerpoint/2010/main" val="1997051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687A37-B494-B4F0-94D6-8BE1F74E3DC6}"/>
              </a:ext>
            </a:extLst>
          </p:cNvPr>
          <p:cNvSpPr>
            <a:spLocks noGrp="1"/>
          </p:cNvSpPr>
          <p:nvPr>
            <p:ph type="title"/>
          </p:nvPr>
        </p:nvSpPr>
        <p:spPr>
          <a:xfrm>
            <a:off x="581192" y="-1013800"/>
            <a:ext cx="11029616" cy="1013800"/>
          </a:xfrm>
        </p:spPr>
        <p:txBody>
          <a:bodyPr vert="horz" lIns="91440" tIns="45720" rIns="91440" bIns="45720" rtlCol="0" anchor="b">
            <a:normAutofit/>
          </a:bodyPr>
          <a:lstStyle/>
          <a:p>
            <a:r>
              <a:rPr lang="en-US" dirty="0"/>
              <a:t>Presenters</a:t>
            </a:r>
          </a:p>
        </p:txBody>
      </p:sp>
      <p:pic>
        <p:nvPicPr>
          <p:cNvPr id="4" name="Content Placeholder 3" descr="Professional portrait of Tesia Freer. Tesia is a 32 year old white woman with brown curly hair. She is wearing glasses, a teal shirt, and a black sweater. ">
            <a:extLst>
              <a:ext uri="{FF2B5EF4-FFF2-40B4-BE49-F238E27FC236}">
                <a16:creationId xmlns:a16="http://schemas.microsoft.com/office/drawing/2014/main" id="{6502AED2-5090-1A3C-1C93-B7C7834E388E}"/>
              </a:ext>
            </a:extLst>
          </p:cNvPr>
          <p:cNvPicPr>
            <a:picLocks noGrp="1" noChangeAspect="1"/>
          </p:cNvPicPr>
          <p:nvPr>
            <p:ph idx="1"/>
          </p:nvPr>
        </p:nvPicPr>
        <p:blipFill>
          <a:blip r:embed="rId2"/>
          <a:srcRect r="334" b="11559"/>
          <a:stretch/>
        </p:blipFill>
        <p:spPr>
          <a:xfrm>
            <a:off x="2060809" y="1848451"/>
            <a:ext cx="3280197" cy="3639167"/>
          </a:xfrm>
        </p:spPr>
      </p:pic>
      <p:sp>
        <p:nvSpPr>
          <p:cNvPr id="5" name="TextBox 4">
            <a:extLst>
              <a:ext uri="{FF2B5EF4-FFF2-40B4-BE49-F238E27FC236}">
                <a16:creationId xmlns:a16="http://schemas.microsoft.com/office/drawing/2014/main" id="{254321C0-0D92-7DBB-9F89-67F8F2E92295}"/>
              </a:ext>
            </a:extLst>
          </p:cNvPr>
          <p:cNvSpPr txBox="1"/>
          <p:nvPr/>
        </p:nvSpPr>
        <p:spPr>
          <a:xfrm>
            <a:off x="1425950" y="5534614"/>
            <a:ext cx="454991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Tesia Freer MA CVRT (she/her) </a:t>
            </a:r>
            <a:endParaRPr lang="en-US" dirty="0"/>
          </a:p>
          <a:p>
            <a:pPr algn="ctr"/>
            <a:r>
              <a:rPr lang="en-US" dirty="0">
                <a:cs typeface="Calibri"/>
              </a:rPr>
              <a:t>Blindness/visual impairment specialist at RCPD </a:t>
            </a:r>
          </a:p>
          <a:p>
            <a:pPr algn="ctr"/>
            <a:endParaRPr lang="en-US" dirty="0">
              <a:cs typeface="Calibri"/>
            </a:endParaRPr>
          </a:p>
        </p:txBody>
      </p:sp>
      <p:pic>
        <p:nvPicPr>
          <p:cNvPr id="3" name="Picture 2" descr="Portrait of Josie Davidson. Josie is a 26-year-old white woman with long, straight blonde hair. She is wearing glasses and a green dress. She is standing outside with a blue sky and trees in the background.">
            <a:extLst>
              <a:ext uri="{FF2B5EF4-FFF2-40B4-BE49-F238E27FC236}">
                <a16:creationId xmlns:a16="http://schemas.microsoft.com/office/drawing/2014/main" id="{0EFFCF52-603D-B2FF-D4A5-0FF361781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1815" y="1869628"/>
            <a:ext cx="2729376" cy="3639168"/>
          </a:xfrm>
          <a:prstGeom prst="rect">
            <a:avLst/>
          </a:prstGeom>
        </p:spPr>
      </p:pic>
      <p:sp>
        <p:nvSpPr>
          <p:cNvPr id="6" name="TextBox 5">
            <a:extLst>
              <a:ext uri="{FF2B5EF4-FFF2-40B4-BE49-F238E27FC236}">
                <a16:creationId xmlns:a16="http://schemas.microsoft.com/office/drawing/2014/main" id="{E473C251-963B-D432-96B5-BCBB1ABD9E84}"/>
              </a:ext>
            </a:extLst>
          </p:cNvPr>
          <p:cNvSpPr txBox="1"/>
          <p:nvPr/>
        </p:nvSpPr>
        <p:spPr>
          <a:xfrm>
            <a:off x="6726807" y="5534614"/>
            <a:ext cx="40793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Josie Davidson CPACC (she/her) Accessibility Review Coordinator in OCR</a:t>
            </a:r>
          </a:p>
        </p:txBody>
      </p:sp>
    </p:spTree>
    <p:extLst>
      <p:ext uri="{BB962C8B-B14F-4D97-AF65-F5344CB8AC3E}">
        <p14:creationId xmlns:p14="http://schemas.microsoft.com/office/powerpoint/2010/main" val="1303962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35B40EC4-77F5-84F6-AFB5-DBDAF9234454}"/>
              </a:ext>
            </a:extLst>
          </p:cNvPr>
          <p:cNvSpPr>
            <a:spLocks noChangeAspect="1" noChangeArrowheads="1"/>
          </p:cNvSpPr>
          <p:nvPr/>
        </p:nvSpPr>
        <p:spPr bwMode="auto">
          <a:xfrm>
            <a:off x="1313895" y="739545"/>
            <a:ext cx="10735230" cy="60374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94DB232-181B-1A76-D0B8-42B00878465C}"/>
              </a:ext>
            </a:extLst>
          </p:cNvPr>
          <p:cNvPicPr>
            <a:picLocks noChangeAspect="1"/>
          </p:cNvPicPr>
          <p:nvPr/>
        </p:nvPicPr>
        <p:blipFill>
          <a:blip r:embed="rId2"/>
          <a:stretch>
            <a:fillRect/>
          </a:stretch>
        </p:blipFill>
        <p:spPr>
          <a:xfrm>
            <a:off x="1502299" y="845927"/>
            <a:ext cx="9187402" cy="5166146"/>
          </a:xfrm>
          <a:prstGeom prst="rect">
            <a:avLst/>
          </a:prstGeom>
        </p:spPr>
      </p:pic>
    </p:spTree>
    <p:extLst>
      <p:ext uri="{BB962C8B-B14F-4D97-AF65-F5344CB8AC3E}">
        <p14:creationId xmlns:p14="http://schemas.microsoft.com/office/powerpoint/2010/main" val="2244909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emDEI">
            <a:extLst>
              <a:ext uri="{FF2B5EF4-FFF2-40B4-BE49-F238E27FC236}">
                <a16:creationId xmlns:a16="http://schemas.microsoft.com/office/drawing/2014/main" id="{4D2EA901-E132-6638-C338-1CA73313D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310" y="829538"/>
            <a:ext cx="6751379" cy="519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77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B7277B6-D159-E98F-141E-9D3DFEB28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914" y="764294"/>
            <a:ext cx="8698172" cy="572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903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rse (External Anatomy)">
            <a:extLst>
              <a:ext uri="{FF2B5EF4-FFF2-40B4-BE49-F238E27FC236}">
                <a16:creationId xmlns:a16="http://schemas.microsoft.com/office/drawing/2014/main" id="{327A9168-225A-7A18-09BE-DDC74788A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794268"/>
            <a:ext cx="75438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613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rom pyramid to plate: A simpler approach to healthy eating - First 5">
            <a:extLst>
              <a:ext uri="{FF2B5EF4-FFF2-40B4-BE49-F238E27FC236}">
                <a16:creationId xmlns:a16="http://schemas.microsoft.com/office/drawing/2014/main" id="{B36AEC8B-FEFF-8D1C-A791-4DD046C64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0290" y="727787"/>
            <a:ext cx="5991420" cy="554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532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eke the Wonder Dog">
            <a:extLst>
              <a:ext uri="{FF2B5EF4-FFF2-40B4-BE49-F238E27FC236}">
                <a16:creationId xmlns:a16="http://schemas.microsoft.com/office/drawing/2014/main" id="{BAD73D67-47D8-E7C7-F4DF-DA253399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2322" y="1381417"/>
            <a:ext cx="5827356" cy="441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273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ow to find the area of a rectangle - ISEE Lower Level Math">
            <a:extLst>
              <a:ext uri="{FF2B5EF4-FFF2-40B4-BE49-F238E27FC236}">
                <a16:creationId xmlns:a16="http://schemas.microsoft.com/office/drawing/2014/main" id="{B30665D3-B568-BC93-030C-470602EDB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9435" y="1718291"/>
            <a:ext cx="5513129" cy="3889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170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2024 Phases of the Moon - Griffith Observatory - Southern California's  gateway to the cosmos!">
            <a:extLst>
              <a:ext uri="{FF2B5EF4-FFF2-40B4-BE49-F238E27FC236}">
                <a16:creationId xmlns:a16="http://schemas.microsoft.com/office/drawing/2014/main" id="{7266165D-BBE2-368A-E919-645C67A72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73" y="1094791"/>
            <a:ext cx="10409853" cy="5204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810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urchase funnel - Wikipedia">
            <a:extLst>
              <a:ext uri="{FF2B5EF4-FFF2-40B4-BE49-F238E27FC236}">
                <a16:creationId xmlns:a16="http://schemas.microsoft.com/office/drawing/2014/main" id="{23DDF6B6-C6E8-94E2-9AF8-4971FBCC2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488" y="923731"/>
            <a:ext cx="6319024"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470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Most Profitable U.S. Companies, by Sector - Advisor Channel">
            <a:extLst>
              <a:ext uri="{FF2B5EF4-FFF2-40B4-BE49-F238E27FC236}">
                <a16:creationId xmlns:a16="http://schemas.microsoft.com/office/drawing/2014/main" id="{B98CA9C0-8A52-577C-3BDD-EC959E294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661" y="687972"/>
            <a:ext cx="4564678" cy="617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222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8F931-CFE5-0868-3D06-134B6CA0BB41}"/>
              </a:ext>
            </a:extLst>
          </p:cNvPr>
          <p:cNvSpPr>
            <a:spLocks noGrp="1"/>
          </p:cNvSpPr>
          <p:nvPr>
            <p:ph type="title"/>
          </p:nvPr>
        </p:nvSpPr>
        <p:spPr/>
        <p:txBody>
          <a:bodyPr/>
          <a:lstStyle/>
          <a:p>
            <a:r>
              <a:rPr lang="en-US"/>
              <a:t>What is an image description?</a:t>
            </a:r>
          </a:p>
        </p:txBody>
      </p:sp>
      <p:sp>
        <p:nvSpPr>
          <p:cNvPr id="3" name="Content Placeholder 2">
            <a:extLst>
              <a:ext uri="{FF2B5EF4-FFF2-40B4-BE49-F238E27FC236}">
                <a16:creationId xmlns:a16="http://schemas.microsoft.com/office/drawing/2014/main" id="{3B51F5C4-21FA-E9D6-FBDB-D8572872E8DD}"/>
              </a:ext>
            </a:extLst>
          </p:cNvPr>
          <p:cNvSpPr>
            <a:spLocks noGrp="1"/>
          </p:cNvSpPr>
          <p:nvPr>
            <p:ph idx="1"/>
          </p:nvPr>
        </p:nvSpPr>
        <p:spPr/>
        <p:txBody>
          <a:bodyPr vert="horz" lIns="91440" tIns="45720" rIns="91440" bIns="45720" rtlCol="0" anchor="t">
            <a:normAutofit/>
          </a:bodyPr>
          <a:lstStyle/>
          <a:p>
            <a:r>
              <a:rPr lang="en-US" sz="2400" dirty="0">
                <a:ea typeface="+mn-lt"/>
                <a:cs typeface="+mn-lt"/>
              </a:rPr>
              <a:t>Alt text and image descriptions are text-based descriptions of visual details in an image written primarily for people who are visually impaired (inclusive of blind/low vision). </a:t>
            </a:r>
          </a:p>
          <a:p>
            <a:r>
              <a:rPr lang="en-US" sz="2400" dirty="0">
                <a:ea typeface="+mn-lt"/>
                <a:cs typeface="+mn-lt"/>
              </a:rPr>
              <a:t>The goal of alt text and image descriptions is to describe all relevant and important visual information to understand an image.</a:t>
            </a:r>
            <a:endParaRPr lang="en-US" sz="2400" dirty="0">
              <a:ea typeface="Calibri"/>
              <a:cs typeface="Calibri"/>
            </a:endParaRPr>
          </a:p>
        </p:txBody>
      </p:sp>
    </p:spTree>
    <p:extLst>
      <p:ext uri="{BB962C8B-B14F-4D97-AF65-F5344CB8AC3E}">
        <p14:creationId xmlns:p14="http://schemas.microsoft.com/office/powerpoint/2010/main" val="258033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9A40C616-69C8-4151-2C2C-CFDD49076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050" y="832757"/>
            <a:ext cx="45339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138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218B-C247-DEC3-697A-FF8AEAA96BD1}"/>
              </a:ext>
            </a:extLst>
          </p:cNvPr>
          <p:cNvSpPr>
            <a:spLocks noGrp="1"/>
          </p:cNvSpPr>
          <p:nvPr>
            <p:ph type="title"/>
          </p:nvPr>
        </p:nvSpPr>
        <p:spPr/>
        <p:txBody>
          <a:bodyPr/>
          <a:lstStyle/>
          <a:p>
            <a:r>
              <a:rPr lang="en-US" dirty="0">
                <a:ea typeface="Calibri Light"/>
                <a:cs typeface="Calibri Light"/>
              </a:rPr>
              <a:t>What to include in an Image Description</a:t>
            </a:r>
            <a:endParaRPr lang="en-US" dirty="0"/>
          </a:p>
        </p:txBody>
      </p:sp>
      <p:sp>
        <p:nvSpPr>
          <p:cNvPr id="3" name="Content Placeholder 2">
            <a:extLst>
              <a:ext uri="{FF2B5EF4-FFF2-40B4-BE49-F238E27FC236}">
                <a16:creationId xmlns:a16="http://schemas.microsoft.com/office/drawing/2014/main" id="{DF9E509E-DDE5-EDF7-27F1-CFA00014D85A}"/>
              </a:ext>
            </a:extLst>
          </p:cNvPr>
          <p:cNvSpPr>
            <a:spLocks noGrp="1"/>
          </p:cNvSpPr>
          <p:nvPr>
            <p:ph idx="1"/>
          </p:nvPr>
        </p:nvSpPr>
        <p:spPr/>
        <p:txBody>
          <a:bodyPr vert="horz" lIns="91440" tIns="45720" rIns="91440" bIns="45720" rtlCol="0" anchor="t">
            <a:normAutofit lnSpcReduction="10000"/>
          </a:bodyPr>
          <a:lstStyle/>
          <a:p>
            <a:r>
              <a:rPr lang="en-US" dirty="0">
                <a:ea typeface="Calibri"/>
                <a:cs typeface="Calibri"/>
              </a:rPr>
              <a:t>Type of image </a:t>
            </a:r>
          </a:p>
          <a:p>
            <a:r>
              <a:rPr lang="en-US" dirty="0">
                <a:ea typeface="Calibri"/>
                <a:cs typeface="Calibri"/>
              </a:rPr>
              <a:t>Text </a:t>
            </a:r>
          </a:p>
          <a:p>
            <a:r>
              <a:rPr lang="en-US" dirty="0">
                <a:ea typeface="Calibri"/>
                <a:cs typeface="Calibri"/>
              </a:rPr>
              <a:t>Who is in the image </a:t>
            </a:r>
          </a:p>
          <a:p>
            <a:r>
              <a:rPr lang="en-US" dirty="0">
                <a:ea typeface="Calibri"/>
                <a:cs typeface="Calibri"/>
              </a:rPr>
              <a:t>Setting </a:t>
            </a:r>
          </a:p>
          <a:p>
            <a:r>
              <a:rPr lang="en-US" dirty="0">
                <a:ea typeface="Calibri"/>
                <a:cs typeface="Calibri"/>
              </a:rPr>
              <a:t>Colors </a:t>
            </a:r>
          </a:p>
          <a:p>
            <a:r>
              <a:rPr lang="en-US" dirty="0">
                <a:ea typeface="Calibri"/>
                <a:cs typeface="Calibri"/>
              </a:rPr>
              <a:t>Expressions and emotions </a:t>
            </a:r>
          </a:p>
          <a:p>
            <a:r>
              <a:rPr lang="en-US" dirty="0">
                <a:ea typeface="Calibri"/>
                <a:cs typeface="Calibri"/>
              </a:rPr>
              <a:t>Item locations </a:t>
            </a:r>
          </a:p>
          <a:p>
            <a:r>
              <a:rPr lang="en-US" dirty="0">
                <a:ea typeface="Calibri"/>
                <a:cs typeface="Calibri"/>
              </a:rPr>
              <a:t>Interesting details </a:t>
            </a:r>
          </a:p>
          <a:p>
            <a:r>
              <a:rPr lang="en-US" dirty="0">
                <a:ea typeface="Calibri"/>
                <a:cs typeface="Calibri"/>
              </a:rPr>
              <a:t>Link to data or transcript </a:t>
            </a:r>
          </a:p>
          <a:p>
            <a:endParaRPr lang="en-US" dirty="0">
              <a:ea typeface="Calibri"/>
              <a:cs typeface="Calibri"/>
            </a:endParaRPr>
          </a:p>
        </p:txBody>
      </p:sp>
    </p:spTree>
    <p:extLst>
      <p:ext uri="{BB962C8B-B14F-4D97-AF65-F5344CB8AC3E}">
        <p14:creationId xmlns:p14="http://schemas.microsoft.com/office/powerpoint/2010/main" val="130938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ADD25B-0A33-4EF2-90F4-431392693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DB6F31-1B9E-4237-84A3-0825BFDF4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7B59D49-C408-77E6-7DE5-5F7C45FE1D71}"/>
              </a:ext>
            </a:extLst>
          </p:cNvPr>
          <p:cNvSpPr>
            <a:spLocks noGrp="1"/>
          </p:cNvSpPr>
          <p:nvPr>
            <p:ph type="title"/>
          </p:nvPr>
        </p:nvSpPr>
        <p:spPr>
          <a:xfrm>
            <a:off x="581192" y="-1013800"/>
            <a:ext cx="11029616" cy="1013800"/>
          </a:xfrm>
        </p:spPr>
        <p:txBody>
          <a:bodyPr vert="horz" lIns="91440" tIns="45720" rIns="91440" bIns="45720" rtlCol="0" anchor="b">
            <a:normAutofit/>
          </a:bodyPr>
          <a:lstStyle/>
          <a:p>
            <a:r>
              <a:rPr lang="en-US" dirty="0"/>
              <a:t>Writing alt text</a:t>
            </a:r>
          </a:p>
        </p:txBody>
      </p:sp>
      <p:sp>
        <p:nvSpPr>
          <p:cNvPr id="3" name="Content Placeholder 2">
            <a:extLst>
              <a:ext uri="{FF2B5EF4-FFF2-40B4-BE49-F238E27FC236}">
                <a16:creationId xmlns:a16="http://schemas.microsoft.com/office/drawing/2014/main" id="{76F97941-4A59-063B-8DF4-036B6DC147EA}"/>
              </a:ext>
            </a:extLst>
          </p:cNvPr>
          <p:cNvSpPr>
            <a:spLocks noGrp="1"/>
          </p:cNvSpPr>
          <p:nvPr>
            <p:ph idx="1"/>
          </p:nvPr>
        </p:nvSpPr>
        <p:spPr>
          <a:xfrm>
            <a:off x="601255" y="1964168"/>
            <a:ext cx="3409782" cy="4036582"/>
          </a:xfrm>
        </p:spPr>
        <p:txBody>
          <a:bodyPr vert="horz" lIns="91440" tIns="45720" rIns="91440" bIns="45720" rtlCol="0">
            <a:normAutofit/>
          </a:bodyPr>
          <a:lstStyle/>
          <a:p>
            <a:pPr marL="0" indent="0">
              <a:buNone/>
            </a:pPr>
            <a:r>
              <a:rPr lang="en-US">
                <a:solidFill>
                  <a:schemeClr val="bg1"/>
                </a:solidFill>
                <a:ea typeface="+mn-lt"/>
                <a:cs typeface="+mn-lt"/>
              </a:rPr>
              <a:t>Graphic created by Puzzle in the UK for their #AccessAlt campaign</a:t>
            </a:r>
            <a:endParaRPr lang="en-US">
              <a:solidFill>
                <a:schemeClr val="bg1"/>
              </a:solidFill>
            </a:endParaRPr>
          </a:p>
          <a:p>
            <a:endParaRPr lang="en-US">
              <a:solidFill>
                <a:schemeClr val="bg1"/>
              </a:solidFill>
              <a:ea typeface="Calibri"/>
              <a:cs typeface="Calibri"/>
            </a:endParaRPr>
          </a:p>
          <a:p>
            <a:endParaRPr lang="en-US">
              <a:solidFill>
                <a:schemeClr val="bg1"/>
              </a:solidFill>
              <a:ea typeface="Calibri"/>
              <a:cs typeface="Calibri"/>
            </a:endParaRPr>
          </a:p>
          <a:p>
            <a:endParaRPr lang="en-US">
              <a:solidFill>
                <a:schemeClr val="bg1"/>
              </a:solidFill>
              <a:ea typeface="Calibri"/>
              <a:cs typeface="Calibri"/>
            </a:endParaRPr>
          </a:p>
        </p:txBody>
      </p:sp>
      <p:pic>
        <p:nvPicPr>
          <p:cNvPr id="4" name="Picture 3" descr="A capybara looking relaxed in a hot spa. Yellow yuzu fruits are floating in the water, and one is balanced on the top of the capybara's head. ">
            <a:extLst>
              <a:ext uri="{FF2B5EF4-FFF2-40B4-BE49-F238E27FC236}">
                <a16:creationId xmlns:a16="http://schemas.microsoft.com/office/drawing/2014/main" id="{F2457AA7-9B42-4216-7D9B-4C71D3250809}"/>
              </a:ext>
            </a:extLst>
          </p:cNvPr>
          <p:cNvPicPr>
            <a:picLocks noChangeAspect="1"/>
          </p:cNvPicPr>
          <p:nvPr/>
        </p:nvPicPr>
        <p:blipFill>
          <a:blip r:embed="rId2"/>
          <a:stretch>
            <a:fillRect/>
          </a:stretch>
        </p:blipFill>
        <p:spPr>
          <a:xfrm>
            <a:off x="5720396" y="1111641"/>
            <a:ext cx="4632071" cy="4655348"/>
          </a:xfrm>
          <a:prstGeom prst="rect">
            <a:avLst/>
          </a:prstGeom>
        </p:spPr>
      </p:pic>
    </p:spTree>
    <p:extLst>
      <p:ext uri="{BB962C8B-B14F-4D97-AF65-F5344CB8AC3E}">
        <p14:creationId xmlns:p14="http://schemas.microsoft.com/office/powerpoint/2010/main" val="71714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0C3C-8C79-E281-6C51-0705BA75FAA5}"/>
              </a:ext>
            </a:extLst>
          </p:cNvPr>
          <p:cNvSpPr>
            <a:spLocks noGrp="1"/>
          </p:cNvSpPr>
          <p:nvPr>
            <p:ph type="title"/>
          </p:nvPr>
        </p:nvSpPr>
        <p:spPr/>
        <p:txBody>
          <a:bodyPr/>
          <a:lstStyle/>
          <a:p>
            <a:r>
              <a:rPr lang="en-US" dirty="0">
                <a:ea typeface="Calibri Light"/>
                <a:cs typeface="Calibri Light"/>
              </a:rPr>
              <a:t>When to "mark as decorative" </a:t>
            </a:r>
            <a:endParaRPr lang="en-US" dirty="0"/>
          </a:p>
        </p:txBody>
      </p:sp>
      <p:sp>
        <p:nvSpPr>
          <p:cNvPr id="3" name="Content Placeholder 2">
            <a:extLst>
              <a:ext uri="{FF2B5EF4-FFF2-40B4-BE49-F238E27FC236}">
                <a16:creationId xmlns:a16="http://schemas.microsoft.com/office/drawing/2014/main" id="{76175FCB-DE67-DE85-F9A8-A7B869070DF7}"/>
              </a:ext>
            </a:extLst>
          </p:cNvPr>
          <p:cNvSpPr>
            <a:spLocks noGrp="1"/>
          </p:cNvSpPr>
          <p:nvPr>
            <p:ph idx="1"/>
          </p:nvPr>
        </p:nvSpPr>
        <p:spPr/>
        <p:txBody>
          <a:bodyPr vert="horz" lIns="91440" tIns="45720" rIns="91440" bIns="45720" rtlCol="0" anchor="t">
            <a:normAutofit/>
          </a:bodyPr>
          <a:lstStyle/>
          <a:p>
            <a:r>
              <a:rPr lang="en-US" sz="2400" dirty="0">
                <a:ea typeface="Calibri"/>
                <a:cs typeface="Calibri"/>
              </a:rPr>
              <a:t>Power point templates/background stuff </a:t>
            </a:r>
          </a:p>
          <a:p>
            <a:r>
              <a:rPr lang="en-US" sz="2400" dirty="0">
                <a:ea typeface="Calibri"/>
                <a:cs typeface="Calibri"/>
              </a:rPr>
              <a:t>Stock images as fillers </a:t>
            </a:r>
          </a:p>
          <a:p>
            <a:r>
              <a:rPr lang="en-US" sz="2400" dirty="0">
                <a:ea typeface="Calibri"/>
                <a:cs typeface="Calibri"/>
              </a:rPr>
              <a:t>Header/banners that are there for visual separation </a:t>
            </a:r>
          </a:p>
        </p:txBody>
      </p:sp>
    </p:spTree>
    <p:extLst>
      <p:ext uri="{BB962C8B-B14F-4D97-AF65-F5344CB8AC3E}">
        <p14:creationId xmlns:p14="http://schemas.microsoft.com/office/powerpoint/2010/main" val="1796272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6662A-6D6B-1E8B-B8BA-1927472CBBC9}"/>
              </a:ext>
            </a:extLst>
          </p:cNvPr>
          <p:cNvSpPr>
            <a:spLocks noGrp="1"/>
          </p:cNvSpPr>
          <p:nvPr>
            <p:ph type="title"/>
          </p:nvPr>
        </p:nvSpPr>
        <p:spPr/>
        <p:txBody>
          <a:bodyPr>
            <a:normAutofit/>
          </a:bodyPr>
          <a:lstStyle/>
          <a:p>
            <a:r>
              <a:rPr lang="en-US" dirty="0">
                <a:ea typeface="Calibri Light"/>
                <a:cs typeface="Calibri Light"/>
              </a:rPr>
              <a:t>Adding Alt text in Microsoft Products</a:t>
            </a:r>
            <a:endParaRPr lang="en-US" dirty="0"/>
          </a:p>
        </p:txBody>
      </p:sp>
      <p:sp>
        <p:nvSpPr>
          <p:cNvPr id="3" name="Content Placeholder 2">
            <a:extLst>
              <a:ext uri="{FF2B5EF4-FFF2-40B4-BE49-F238E27FC236}">
                <a16:creationId xmlns:a16="http://schemas.microsoft.com/office/drawing/2014/main" id="{6B77E8CC-3B18-09FE-E570-8C1153066463}"/>
              </a:ext>
            </a:extLst>
          </p:cNvPr>
          <p:cNvSpPr>
            <a:spLocks noGrp="1"/>
          </p:cNvSpPr>
          <p:nvPr>
            <p:ph idx="1"/>
          </p:nvPr>
        </p:nvSpPr>
        <p:spPr>
          <a:xfrm>
            <a:off x="781872" y="2008966"/>
            <a:ext cx="4532790" cy="4351338"/>
          </a:xfrm>
        </p:spPr>
        <p:txBody>
          <a:bodyPr vert="horz" lIns="91440" tIns="45720" rIns="91440" bIns="45720" rtlCol="0" anchor="t">
            <a:normAutofit/>
          </a:bodyPr>
          <a:lstStyle/>
          <a:p>
            <a:pPr algn="l">
              <a:buFont typeface="+mj-lt"/>
              <a:buAutoNum type="arabicPeriod"/>
            </a:pPr>
            <a:r>
              <a:rPr lang="en-US" sz="2000" b="0" i="0" dirty="0">
                <a:solidFill>
                  <a:srgbClr val="1E1E1E"/>
                </a:solidFill>
                <a:effectLst/>
              </a:rPr>
              <a:t>To add alt text to a picture, shape, chart, or SmartArt graphic, do one of the following:</a:t>
            </a:r>
          </a:p>
          <a:p>
            <a:pPr marL="742950" lvl="1" indent="-285750" algn="l">
              <a:buFont typeface="+mj-lt"/>
              <a:buAutoNum type="arabicPeriod"/>
            </a:pPr>
            <a:r>
              <a:rPr lang="en-US" sz="1800" b="0" i="0" dirty="0">
                <a:solidFill>
                  <a:srgbClr val="1E1E1E"/>
                </a:solidFill>
                <a:effectLst/>
              </a:rPr>
              <a:t>Right-click the object and select </a:t>
            </a:r>
            <a:r>
              <a:rPr lang="en-US" sz="1800" b="1" i="0" dirty="0">
                <a:solidFill>
                  <a:srgbClr val="1E1E1E"/>
                </a:solidFill>
                <a:effectLst/>
              </a:rPr>
              <a:t>Edit Alt Text...</a:t>
            </a:r>
            <a:r>
              <a:rPr lang="en-US" sz="1800" b="0" i="0" dirty="0">
                <a:solidFill>
                  <a:srgbClr val="1E1E1E"/>
                </a:solidFill>
                <a:effectLst/>
              </a:rPr>
              <a:t>.</a:t>
            </a:r>
          </a:p>
          <a:p>
            <a:pPr marL="742950" lvl="1" indent="-285750" algn="l">
              <a:buFont typeface="+mj-lt"/>
              <a:buAutoNum type="arabicPeriod"/>
            </a:pPr>
            <a:r>
              <a:rPr lang="en-US" sz="1800" b="0" i="0" dirty="0">
                <a:solidFill>
                  <a:srgbClr val="1E1E1E"/>
                </a:solidFill>
                <a:effectLst/>
              </a:rPr>
              <a:t>Select the object. Select </a:t>
            </a:r>
            <a:r>
              <a:rPr lang="en-US" sz="1800" b="1" i="0" dirty="0">
                <a:solidFill>
                  <a:srgbClr val="1E1E1E"/>
                </a:solidFill>
                <a:effectLst/>
              </a:rPr>
              <a:t>Format</a:t>
            </a:r>
            <a:r>
              <a:rPr lang="en-US" sz="1800" b="0" i="0" dirty="0">
                <a:solidFill>
                  <a:srgbClr val="1E1E1E"/>
                </a:solidFill>
                <a:effectLst/>
              </a:rPr>
              <a:t> &gt; </a:t>
            </a:r>
            <a:r>
              <a:rPr lang="en-US" sz="1800" b="1" i="0" dirty="0">
                <a:solidFill>
                  <a:srgbClr val="1E1E1E"/>
                </a:solidFill>
                <a:effectLst/>
              </a:rPr>
              <a:t>Alt Text</a:t>
            </a:r>
            <a:r>
              <a:rPr lang="en-US" sz="1800" b="0" i="0" dirty="0">
                <a:solidFill>
                  <a:srgbClr val="1E1E1E"/>
                </a:solidFill>
                <a:effectLst/>
              </a:rPr>
              <a:t>.</a:t>
            </a:r>
          </a:p>
          <a:p>
            <a:pPr algn="l">
              <a:buFont typeface="+mj-lt"/>
              <a:buAutoNum type="arabicPeriod"/>
            </a:pPr>
            <a:r>
              <a:rPr lang="en-US" sz="2000" b="0" i="0" dirty="0">
                <a:solidFill>
                  <a:srgbClr val="1E1E1E"/>
                </a:solidFill>
                <a:effectLst/>
              </a:rPr>
              <a:t>The </a:t>
            </a:r>
            <a:r>
              <a:rPr lang="en-US" sz="2000" b="1" i="0" dirty="0">
                <a:solidFill>
                  <a:srgbClr val="1E1E1E"/>
                </a:solidFill>
                <a:effectLst/>
              </a:rPr>
              <a:t>Alt Text</a:t>
            </a:r>
            <a:r>
              <a:rPr lang="en-US" sz="2000" b="0" i="0" dirty="0">
                <a:solidFill>
                  <a:srgbClr val="1E1E1E"/>
                </a:solidFill>
                <a:effectLst/>
              </a:rPr>
              <a:t> pane opens.</a:t>
            </a:r>
          </a:p>
          <a:p>
            <a:pPr algn="l">
              <a:buFont typeface="+mj-lt"/>
              <a:buAutoNum type="arabicPeriod"/>
            </a:pPr>
            <a:r>
              <a:rPr lang="en-US" sz="2000" b="0" i="0" dirty="0">
                <a:solidFill>
                  <a:srgbClr val="1E1E1E"/>
                </a:solidFill>
                <a:effectLst/>
              </a:rPr>
              <a:t>Type a detailed description of the image to someone who cannot see the image, and describe why the image is important to your message.</a:t>
            </a:r>
          </a:p>
          <a:p>
            <a:pPr marL="0" indent="0">
              <a:buNone/>
            </a:pPr>
            <a:endParaRPr lang="en-US" sz="2000" dirty="0">
              <a:ea typeface="+mn-lt"/>
              <a:cs typeface="+mn-lt"/>
            </a:endParaRPr>
          </a:p>
        </p:txBody>
      </p:sp>
      <p:grpSp>
        <p:nvGrpSpPr>
          <p:cNvPr id="9" name="Group 8" descr="Screenshot of drop-down menu showing how to add alternative text to an image by selecting the &quot;View Alt Text&quot; button.">
            <a:extLst>
              <a:ext uri="{FF2B5EF4-FFF2-40B4-BE49-F238E27FC236}">
                <a16:creationId xmlns:a16="http://schemas.microsoft.com/office/drawing/2014/main" id="{1EBE1A68-0ABC-1A62-2F14-58AC6D54D453}"/>
              </a:ext>
            </a:extLst>
          </p:cNvPr>
          <p:cNvGrpSpPr/>
          <p:nvPr/>
        </p:nvGrpSpPr>
        <p:grpSpPr>
          <a:xfrm>
            <a:off x="5726500" y="2008966"/>
            <a:ext cx="2189019" cy="4587875"/>
            <a:chOff x="5726500" y="2008966"/>
            <a:chExt cx="2189019" cy="4587875"/>
          </a:xfrm>
        </p:grpSpPr>
        <p:pic>
          <p:nvPicPr>
            <p:cNvPr id="5" name="Picture 4">
              <a:extLst>
                <a:ext uri="{FF2B5EF4-FFF2-40B4-BE49-F238E27FC236}">
                  <a16:creationId xmlns:a16="http://schemas.microsoft.com/office/drawing/2014/main" id="{6BCBF7B2-0AC3-6EF4-9810-FBB322E2242E}"/>
                </a:ext>
              </a:extLst>
            </p:cNvPr>
            <p:cNvPicPr>
              <a:picLocks noChangeAspect="1"/>
            </p:cNvPicPr>
            <p:nvPr/>
          </p:nvPicPr>
          <p:blipFill rotWithShape="1">
            <a:blip r:embed="rId2"/>
            <a:srcRect l="1692" t="1697" r="2274" b="204"/>
            <a:stretch/>
          </p:blipFill>
          <p:spPr>
            <a:xfrm>
              <a:off x="5782786" y="2008966"/>
              <a:ext cx="2076449" cy="4587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2AB32E65-2175-DD3F-4225-62F748F816DA}"/>
                </a:ext>
              </a:extLst>
            </p:cNvPr>
            <p:cNvSpPr/>
            <p:nvPr/>
          </p:nvSpPr>
          <p:spPr>
            <a:xfrm>
              <a:off x="5726500" y="5441833"/>
              <a:ext cx="2189019" cy="33250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Screenshot of input field to add alternative text in Microsoft products. There are options for auto-generated alt text and to mark the image as decorative.">
            <a:extLst>
              <a:ext uri="{FF2B5EF4-FFF2-40B4-BE49-F238E27FC236}">
                <a16:creationId xmlns:a16="http://schemas.microsoft.com/office/drawing/2014/main" id="{FDB0CBBB-D2EF-CF1A-E304-404611C5D38B}"/>
              </a:ext>
            </a:extLst>
          </p:cNvPr>
          <p:cNvPicPr>
            <a:picLocks noChangeAspect="1"/>
          </p:cNvPicPr>
          <p:nvPr/>
        </p:nvPicPr>
        <p:blipFill>
          <a:blip r:embed="rId3"/>
          <a:stretch>
            <a:fillRect/>
          </a:stretch>
        </p:blipFill>
        <p:spPr>
          <a:xfrm>
            <a:off x="8327359" y="2153444"/>
            <a:ext cx="2867025" cy="3695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5143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62C5-A45F-CF82-88E9-F89FAD30A528}"/>
              </a:ext>
            </a:extLst>
          </p:cNvPr>
          <p:cNvSpPr>
            <a:spLocks noGrp="1"/>
          </p:cNvSpPr>
          <p:nvPr>
            <p:ph type="title"/>
          </p:nvPr>
        </p:nvSpPr>
        <p:spPr/>
        <p:txBody>
          <a:bodyPr/>
          <a:lstStyle/>
          <a:p>
            <a:r>
              <a:rPr lang="en-US" dirty="0">
                <a:ea typeface="Calibri Light"/>
                <a:cs typeface="Calibri Light"/>
              </a:rPr>
              <a:t>Headshot </a:t>
            </a:r>
            <a:endParaRPr lang="en-US" dirty="0"/>
          </a:p>
        </p:txBody>
      </p:sp>
      <p:pic>
        <p:nvPicPr>
          <p:cNvPr id="4" name="Content Placeholder 3" descr="A person in a suit and tie&#10;&#10;Description automatically generated">
            <a:extLst>
              <a:ext uri="{FF2B5EF4-FFF2-40B4-BE49-F238E27FC236}">
                <a16:creationId xmlns:a16="http://schemas.microsoft.com/office/drawing/2014/main" id="{7CD77997-751A-ECD5-C3AE-DDCF5C5B8B7D}"/>
              </a:ext>
            </a:extLst>
          </p:cNvPr>
          <p:cNvPicPr>
            <a:picLocks noGrp="1" noChangeAspect="1"/>
          </p:cNvPicPr>
          <p:nvPr>
            <p:ph idx="1"/>
          </p:nvPr>
        </p:nvPicPr>
        <p:blipFill>
          <a:blip r:embed="rId2"/>
          <a:stretch>
            <a:fillRect/>
          </a:stretch>
        </p:blipFill>
        <p:spPr>
          <a:xfrm>
            <a:off x="838200" y="1906213"/>
            <a:ext cx="3481070" cy="4351338"/>
          </a:xfrm>
          <a:prstGeom prst="rect">
            <a:avLst/>
          </a:prstGeom>
        </p:spPr>
      </p:pic>
      <p:sp>
        <p:nvSpPr>
          <p:cNvPr id="3" name="TextBox 2">
            <a:extLst>
              <a:ext uri="{FF2B5EF4-FFF2-40B4-BE49-F238E27FC236}">
                <a16:creationId xmlns:a16="http://schemas.microsoft.com/office/drawing/2014/main" id="{16FE9A35-26DB-66F4-5F78-766195DD7266}"/>
              </a:ext>
            </a:extLst>
          </p:cNvPr>
          <p:cNvSpPr txBox="1"/>
          <p:nvPr/>
        </p:nvSpPr>
        <p:spPr>
          <a:xfrm>
            <a:off x="5079999" y="2153478"/>
            <a:ext cx="618434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Auto Generated Alt Text: </a:t>
            </a:r>
            <a:endParaRPr lang="en-US" b="1" dirty="0"/>
          </a:p>
          <a:p>
            <a:r>
              <a:rPr lang="en-US" dirty="0">
                <a:ea typeface="+mn-lt"/>
                <a:cs typeface="+mn-lt"/>
              </a:rPr>
              <a:t>A person in a suit and tie </a:t>
            </a:r>
            <a:endParaRPr lang="en-US" dirty="0"/>
          </a:p>
          <a:p>
            <a:endParaRPr lang="en-US" dirty="0">
              <a:ea typeface="+mn-lt"/>
              <a:cs typeface="+mn-lt"/>
            </a:endParaRPr>
          </a:p>
          <a:p>
            <a:r>
              <a:rPr lang="en-US" dirty="0">
                <a:ea typeface="+mn-lt"/>
                <a:cs typeface="+mn-lt"/>
              </a:rPr>
              <a:t>Description automatically generated</a:t>
            </a:r>
            <a:endParaRPr lang="en-US" dirty="0"/>
          </a:p>
          <a:p>
            <a:endParaRPr lang="en-US" dirty="0">
              <a:ea typeface="+mn-lt"/>
              <a:cs typeface="+mn-lt"/>
            </a:endParaRPr>
          </a:p>
          <a:p>
            <a:r>
              <a:rPr lang="en-US" b="1" dirty="0">
                <a:ea typeface="+mn-lt"/>
                <a:cs typeface="+mn-lt"/>
              </a:rPr>
              <a:t>Human Written Alt Text: </a:t>
            </a:r>
          </a:p>
          <a:p>
            <a:r>
              <a:rPr lang="en-US" dirty="0">
                <a:ea typeface="+mn-lt"/>
                <a:cs typeface="+mn-lt"/>
              </a:rPr>
              <a:t>Professional headshot of Kevin </a:t>
            </a:r>
            <a:r>
              <a:rPr lang="en-US" dirty="0" err="1">
                <a:ea typeface="+mn-lt"/>
                <a:cs typeface="+mn-lt"/>
              </a:rPr>
              <a:t>Guskiewicz</a:t>
            </a:r>
            <a:r>
              <a:rPr lang="en-US" dirty="0">
                <a:ea typeface="+mn-lt"/>
                <a:cs typeface="+mn-lt"/>
              </a:rPr>
              <a:t>. Kevin is a white man with gray hair and blue eyes. He is wearing a checkered gray suit jacket, with a white shirt, MSU green tie, and spartan head logo pin. Behind him is a wood panel wall and a mantel. </a:t>
            </a:r>
            <a:endParaRPr lang="en-US" dirty="0"/>
          </a:p>
        </p:txBody>
      </p:sp>
    </p:spTree>
    <p:extLst>
      <p:ext uri="{BB962C8B-B14F-4D97-AF65-F5344CB8AC3E}">
        <p14:creationId xmlns:p14="http://schemas.microsoft.com/office/powerpoint/2010/main" val="3612470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C9E9F-63FE-CA63-C044-3E853E94F7A7}"/>
              </a:ext>
            </a:extLst>
          </p:cNvPr>
          <p:cNvSpPr>
            <a:spLocks noGrp="1"/>
          </p:cNvSpPr>
          <p:nvPr>
            <p:ph type="title"/>
          </p:nvPr>
        </p:nvSpPr>
        <p:spPr/>
        <p:txBody>
          <a:bodyPr/>
          <a:lstStyle/>
          <a:p>
            <a:r>
              <a:rPr lang="en-US" dirty="0">
                <a:ea typeface="Calibri Light"/>
                <a:cs typeface="Calibri Light"/>
              </a:rPr>
              <a:t>Landscape </a:t>
            </a:r>
            <a:endParaRPr lang="en-US" dirty="0"/>
          </a:p>
        </p:txBody>
      </p:sp>
      <p:pic>
        <p:nvPicPr>
          <p:cNvPr id="1026" name="Picture 2" descr="A tree with pink flowers in front of a building&#10;&#10;Description automatically generated">
            <a:extLst>
              <a:ext uri="{FF2B5EF4-FFF2-40B4-BE49-F238E27FC236}">
                <a16:creationId xmlns:a16="http://schemas.microsoft.com/office/drawing/2014/main" id="{B2D29D51-24D1-BE73-AAE9-080C8DEF298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450" r="19533"/>
          <a:stretch/>
        </p:blipFill>
        <p:spPr bwMode="auto">
          <a:xfrm>
            <a:off x="838200" y="1946355"/>
            <a:ext cx="5257800"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BD8578-4EF0-BDC4-6829-7D59464A7715}"/>
              </a:ext>
            </a:extLst>
          </p:cNvPr>
          <p:cNvSpPr txBox="1"/>
          <p:nvPr/>
        </p:nvSpPr>
        <p:spPr>
          <a:xfrm>
            <a:off x="6427304" y="2054086"/>
            <a:ext cx="500269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Auto </a:t>
            </a:r>
            <a:r>
              <a:rPr lang="en-US" b="1" dirty="0">
                <a:ea typeface="+mn-lt"/>
                <a:cs typeface="+mn-lt"/>
              </a:rPr>
              <a:t>Generated Alt Text: </a:t>
            </a:r>
            <a:endParaRPr lang="en-US" dirty="0"/>
          </a:p>
          <a:p>
            <a:r>
              <a:rPr lang="en-US" dirty="0">
                <a:ea typeface="+mn-lt"/>
                <a:cs typeface="+mn-lt"/>
              </a:rPr>
              <a:t>A tree with pink flowers in front of a building</a:t>
            </a:r>
            <a:endParaRPr lang="en-US" dirty="0"/>
          </a:p>
          <a:p>
            <a:endParaRPr lang="en-US" dirty="0">
              <a:ea typeface="Calibri"/>
              <a:cs typeface="Calibri"/>
            </a:endParaRPr>
          </a:p>
          <a:p>
            <a:r>
              <a:rPr lang="en-US" dirty="0">
                <a:ea typeface="Calibri"/>
                <a:cs typeface="Calibri"/>
              </a:rPr>
              <a:t>Description automatically generated</a:t>
            </a:r>
            <a:endParaRPr lang="en-US" dirty="0"/>
          </a:p>
          <a:p>
            <a:endParaRPr lang="en-US" dirty="0">
              <a:ea typeface="+mn-lt"/>
              <a:cs typeface="+mn-lt"/>
            </a:endParaRPr>
          </a:p>
          <a:p>
            <a:r>
              <a:rPr lang="en-US" b="1" dirty="0">
                <a:ea typeface="+mn-lt"/>
                <a:cs typeface="+mn-lt"/>
              </a:rPr>
              <a:t>Human Written Alt Text: </a:t>
            </a:r>
            <a:endParaRPr lang="en-US" dirty="0">
              <a:ea typeface="+mn-lt"/>
              <a:cs typeface="+mn-lt"/>
            </a:endParaRPr>
          </a:p>
          <a:p>
            <a:r>
              <a:rPr lang="en-US" dirty="0">
                <a:ea typeface="+mn-lt"/>
                <a:cs typeface="+mn-lt"/>
              </a:rPr>
              <a:t>Beaumont Tower framed by surrounding pine trees and pink flowering trees. Beaumont tower is made of red bricks and off-white stone around the doorways. Above the wooden front door there is an image engraved into the white stone of a farmer at work. Halfway up the tower there is a clock. </a:t>
            </a:r>
            <a:endParaRPr lang="en-US" dirty="0">
              <a:ea typeface="Calibri"/>
              <a:cs typeface="Calibri"/>
            </a:endParaRPr>
          </a:p>
        </p:txBody>
      </p:sp>
    </p:spTree>
    <p:extLst>
      <p:ext uri="{BB962C8B-B14F-4D97-AF65-F5344CB8AC3E}">
        <p14:creationId xmlns:p14="http://schemas.microsoft.com/office/powerpoint/2010/main" val="973859122"/>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TM03457464[[fn=Dividend]]</Template>
  <TotalTime>0</TotalTime>
  <Words>1208</Words>
  <Application>Microsoft Office PowerPoint</Application>
  <PresentationFormat>Widescreen</PresentationFormat>
  <Paragraphs>149</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Dividend</vt:lpstr>
      <vt:lpstr>Image description workshop</vt:lpstr>
      <vt:lpstr>Presenters</vt:lpstr>
      <vt:lpstr>What is an image description?</vt:lpstr>
      <vt:lpstr>What to include in an Image Description</vt:lpstr>
      <vt:lpstr>Writing alt text</vt:lpstr>
      <vt:lpstr>When to "mark as decorative" </vt:lpstr>
      <vt:lpstr>Adding Alt text in Microsoft Products</vt:lpstr>
      <vt:lpstr>Headshot </vt:lpstr>
      <vt:lpstr>Landscape </vt:lpstr>
      <vt:lpstr>Wordmarks</vt:lpstr>
      <vt:lpstr>Action Shot</vt:lpstr>
      <vt:lpstr>Parabola</vt:lpstr>
      <vt:lpstr>Bar Graph </vt:lpstr>
      <vt:lpstr>Image of text</vt:lpstr>
      <vt:lpstr>Nutrition information written out</vt:lpstr>
      <vt:lpstr>Art</vt:lpstr>
      <vt:lpstr>Map</vt:lpstr>
      <vt:lpstr>Example of tactile graphic</vt:lpstr>
      <vt:lpstr>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description workshop</dc:title>
  <dc:creator>Davidson, Josie</dc:creator>
  <cp:lastModifiedBy>Davidson, Josie</cp:lastModifiedBy>
  <cp:revision>2</cp:revision>
  <dcterms:created xsi:type="dcterms:W3CDTF">2024-06-28T16:48:04Z</dcterms:created>
  <dcterms:modified xsi:type="dcterms:W3CDTF">2024-09-05T11:58:21Z</dcterms:modified>
</cp:coreProperties>
</file>