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2" r:id="rId5"/>
  </p:sldMasterIdLst>
  <p:notesMasterIdLst>
    <p:notesMasterId r:id="rId26"/>
  </p:notesMasterIdLst>
  <p:sldIdLst>
    <p:sldId id="261" r:id="rId6"/>
    <p:sldId id="413" r:id="rId7"/>
    <p:sldId id="397" r:id="rId8"/>
    <p:sldId id="396" r:id="rId9"/>
    <p:sldId id="411" r:id="rId10"/>
    <p:sldId id="412" r:id="rId11"/>
    <p:sldId id="317" r:id="rId12"/>
    <p:sldId id="264" r:id="rId13"/>
    <p:sldId id="414" r:id="rId14"/>
    <p:sldId id="276" r:id="rId15"/>
    <p:sldId id="415" r:id="rId16"/>
    <p:sldId id="416" r:id="rId17"/>
    <p:sldId id="417" r:id="rId18"/>
    <p:sldId id="418" r:id="rId19"/>
    <p:sldId id="407" r:id="rId20"/>
    <p:sldId id="408" r:id="rId21"/>
    <p:sldId id="410" r:id="rId22"/>
    <p:sldId id="419" r:id="rId23"/>
    <p:sldId id="420" r:id="rId24"/>
    <p:sldId id="259" r:id="rId25"/>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8453B"/>
    <a:srgbClr val="0C533A"/>
    <a:srgbClr val="0B9A6D"/>
    <a:srgbClr val="7BBD00"/>
    <a:srgbClr val="008208"/>
    <a:srgbClr val="E8E8E8"/>
    <a:srgbClr val="064339"/>
    <a:srgbClr val="BCC822"/>
    <a:srgbClr val="0DB14B"/>
    <a:srgbClr val="F085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A02DB-7194-8B0B-46AB-F3FFDEA558ED}" v="599" dt="2024-09-17T15:34:28.016"/>
    <p1510:client id="{CFDB4981-8BDC-75EF-D043-8324CD651C95}" v="23" dt="2024-09-17T15:03:14.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86"/>
  </p:normalViewPr>
  <p:slideViewPr>
    <p:cSldViewPr snapToGrid="0">
      <p:cViewPr varScale="1">
        <p:scale>
          <a:sx n="146" d="100"/>
          <a:sy n="146" d="100"/>
        </p:scale>
        <p:origin x="74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6DFAA-3663-4668-B0CD-D33A753C2359}" type="datetimeFigureOut">
              <a:rPr lang="en-US" smtClean="0"/>
              <a:t>9/17/24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DBB20-FB9A-4F21-B6DA-65DCC0E5D2A5}" type="slidenum">
              <a:rPr lang="en-US" smtClean="0"/>
              <a:t>‹#›</a:t>
            </a:fld>
            <a:endParaRPr lang="en-US" dirty="0"/>
          </a:p>
        </p:txBody>
      </p:sp>
    </p:spTree>
    <p:extLst>
      <p:ext uri="{BB962C8B-B14F-4D97-AF65-F5344CB8AC3E}">
        <p14:creationId xmlns:p14="http://schemas.microsoft.com/office/powerpoint/2010/main" val="263015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1001383"/>
            <a:fld id="{78C7B63B-C9EC-404A-8C15-C83A5421F52A}" type="slidenum">
              <a:rPr lang="en-US" smtClean="0"/>
              <a:pPr defTabSz="1001383"/>
              <a:t>1</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normAutofit/>
          </a:bodyPr>
          <a:lstStyle/>
          <a:p>
            <a:pPr eaLnBrk="1" hangingPunct="1"/>
            <a:endParaRPr lang="en-US" sz="1800" b="1" dirty="0"/>
          </a:p>
        </p:txBody>
      </p:sp>
    </p:spTree>
    <p:extLst>
      <p:ext uri="{BB962C8B-B14F-4D97-AF65-F5344CB8AC3E}">
        <p14:creationId xmlns:p14="http://schemas.microsoft.com/office/powerpoint/2010/main" val="1246730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Masking: this can take significant energy. Neurodivergent individuals may feel this is necessary to fit in, form relationships, or avoid ridicule/bullying. </a:t>
            </a:r>
            <a:endParaRPr lang="en-US" dirty="0"/>
          </a:p>
          <a:p>
            <a:pPr marL="285750" indent="-285750">
              <a:buFont typeface="Arial"/>
              <a:buChar char="•"/>
            </a:pPr>
            <a:r>
              <a:rPr lang="en-US" dirty="0">
                <a:cs typeface="Calibri"/>
              </a:rPr>
              <a:t>Burnout: extra energy spent on work or "fitting in" socially creates extra stress = faster burnout </a:t>
            </a:r>
          </a:p>
          <a:p>
            <a:pPr marL="285750" indent="-285750">
              <a:buFont typeface="Arial"/>
              <a:buChar char="•"/>
            </a:pPr>
            <a:r>
              <a:rPr lang="en-US" dirty="0">
                <a:cs typeface="Calibri"/>
              </a:rPr>
              <a:t>Chronic stress: managing impacts of disabilities can be exhausting if the right supports aren't in place (and sometimes, even if the right supports ARE!). Difficulties with executive function and communication can cause additional stress, past the "normal" stressors of the workplace. </a:t>
            </a:r>
          </a:p>
          <a:p>
            <a:pPr marL="285750" indent="-285750">
              <a:buFont typeface="Arial"/>
              <a:buChar char="•"/>
            </a:pPr>
            <a:r>
              <a:rPr lang="en-US" dirty="0">
                <a:cs typeface="Calibri"/>
              </a:rPr>
              <a:t>Communication/social difficulties: creating relationships at work, finding time to socialize during the work day, masking, asking for help, keeping track of multiple communication systems (email, Teams, phone, verbal, meeting notes, etc.)</a:t>
            </a:r>
          </a:p>
          <a:p>
            <a:pPr marL="285750" indent="-285750">
              <a:buFont typeface="Arial"/>
              <a:buChar char="•"/>
            </a:pPr>
            <a:r>
              <a:rPr lang="en-US" dirty="0">
                <a:cs typeface="Calibri"/>
              </a:rPr>
              <a:t>Sensory sensitivities: fluorescent lights, smells (perfumes, oil diffusers, cleaning products, foods), noise levels, clothes, temperature</a:t>
            </a:r>
          </a:p>
          <a:p>
            <a:endParaRPr lang="en-US" dirty="0"/>
          </a:p>
        </p:txBody>
      </p:sp>
      <p:sp>
        <p:nvSpPr>
          <p:cNvPr id="4" name="Slide Number Placeholder 3"/>
          <p:cNvSpPr>
            <a:spLocks noGrp="1"/>
          </p:cNvSpPr>
          <p:nvPr>
            <p:ph type="sldNum" sz="quarter" idx="5"/>
          </p:nvPr>
        </p:nvSpPr>
        <p:spPr/>
        <p:txBody>
          <a:bodyPr/>
          <a:lstStyle/>
          <a:p>
            <a:fld id="{7AADBB20-FB9A-4F21-B6DA-65DCC0E5D2A5}" type="slidenum">
              <a:rPr lang="en-US" smtClean="0"/>
              <a:t>17</a:t>
            </a:fld>
            <a:endParaRPr lang="en-US" dirty="0"/>
          </a:p>
        </p:txBody>
      </p:sp>
    </p:spTree>
    <p:extLst>
      <p:ext uri="{BB962C8B-B14F-4D97-AF65-F5344CB8AC3E}">
        <p14:creationId xmlns:p14="http://schemas.microsoft.com/office/powerpoint/2010/main" val="423516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Ableism: </a:t>
            </a:r>
            <a:r>
              <a:rPr lang="en-US" dirty="0"/>
              <a:t>not being believed about their disability, having their disability impacts written off as personal failings (laziness, disorganization, lack of drive).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AADBB20-FB9A-4F21-B6DA-65DCC0E5D2A5}" type="slidenum">
              <a:rPr lang="en-US" smtClean="0"/>
              <a:t>3</a:t>
            </a:fld>
            <a:endParaRPr lang="en-US" dirty="0"/>
          </a:p>
        </p:txBody>
      </p:sp>
    </p:spTree>
    <p:extLst>
      <p:ext uri="{BB962C8B-B14F-4D97-AF65-F5344CB8AC3E}">
        <p14:creationId xmlns:p14="http://schemas.microsoft.com/office/powerpoint/2010/main" val="179391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0B00D08B-9D7B-4ED5-A04C-5E6059645978}" type="slidenum">
              <a:rPr lang="en-US"/>
              <a:t>5</a:t>
            </a:fld>
            <a:endParaRPr lang="en-US" dirty="0"/>
          </a:p>
        </p:txBody>
      </p:sp>
    </p:spTree>
    <p:extLst>
      <p:ext uri="{BB962C8B-B14F-4D97-AF65-F5344CB8AC3E}">
        <p14:creationId xmlns:p14="http://schemas.microsoft.com/office/powerpoint/2010/main" val="385921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 opposed to the social model </a:t>
            </a:r>
          </a:p>
        </p:txBody>
      </p:sp>
      <p:sp>
        <p:nvSpPr>
          <p:cNvPr id="4" name="Slide Number Placeholder 3"/>
          <p:cNvSpPr>
            <a:spLocks noGrp="1"/>
          </p:cNvSpPr>
          <p:nvPr>
            <p:ph type="sldNum" sz="quarter" idx="5"/>
          </p:nvPr>
        </p:nvSpPr>
        <p:spPr/>
        <p:txBody>
          <a:bodyPr/>
          <a:lstStyle/>
          <a:p>
            <a:fld id="{7AADBB20-FB9A-4F21-B6DA-65DCC0E5D2A5}" type="slidenum">
              <a:rPr lang="en-US" smtClean="0"/>
              <a:t>6</a:t>
            </a:fld>
            <a:endParaRPr lang="en-US" dirty="0"/>
          </a:p>
        </p:txBody>
      </p:sp>
    </p:spTree>
    <p:extLst>
      <p:ext uri="{BB962C8B-B14F-4D97-AF65-F5344CB8AC3E}">
        <p14:creationId xmlns:p14="http://schemas.microsoft.com/office/powerpoint/2010/main" val="25446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1001236"/>
            <a:fld id="{43856821-3783-422F-BCAB-A35C9D4D0EF8}" type="slidenum">
              <a:rPr lang="en-US" smtClean="0"/>
              <a:pPr defTabSz="1001236"/>
              <a:t>7</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dirty="0">
                <a:ea typeface="Calibri"/>
                <a:cs typeface="Calibri"/>
              </a:rPr>
              <a:t>Specifically in our system: E, F, I </a:t>
            </a:r>
          </a:p>
          <a:p>
            <a:endParaRPr lang="en-US" dirty="0">
              <a:ea typeface="Calibri"/>
              <a:cs typeface="Calibri"/>
            </a:endParaRPr>
          </a:p>
          <a:p>
            <a:r>
              <a:rPr lang="en-US" dirty="0">
                <a:ea typeface="Calibri"/>
                <a:cs typeface="Calibri"/>
              </a:rPr>
              <a:t>Underestimate: our system is old and it is difficult to pull reports; some brain injuries, chronic health conditions like epilepsy, other neurological conditions, etc, may fall under the neurodivergence "umbrella" </a:t>
            </a:r>
          </a:p>
        </p:txBody>
      </p:sp>
    </p:spTree>
    <p:extLst>
      <p:ext uri="{BB962C8B-B14F-4D97-AF65-F5344CB8AC3E}">
        <p14:creationId xmlns:p14="http://schemas.microsoft.com/office/powerpoint/2010/main" val="3821140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would we move forward with new ideas, strategies, etc., without differences in how we think, respond, and create? Business models, new products, solving problems big and small...the list goes on...NEED neurodiversity to succeed. We need to accept exploration of the world through different lenses in order to create equitable processes and practices in our communities. We BENEFIT from neurodiversity. We need to value diversity in all senses, including neurodiversity.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B00D08B-9D7B-4ED5-A04C-5E6059645978}" type="slidenum">
              <a:rPr lang="en-US" smtClean="0"/>
              <a:t>8</a:t>
            </a:fld>
            <a:endParaRPr lang="en-US" dirty="0"/>
          </a:p>
        </p:txBody>
      </p:sp>
    </p:spTree>
    <p:extLst>
      <p:ext uri="{BB962C8B-B14F-4D97-AF65-F5344CB8AC3E}">
        <p14:creationId xmlns:p14="http://schemas.microsoft.com/office/powerpoint/2010/main" val="275697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Kelsey – these are GENERAL ideas of strengths, these vary from person to person</a:t>
            </a:r>
          </a:p>
          <a:p>
            <a:pPr marL="171450" indent="-171450">
              <a:buFont typeface="Arial"/>
              <a:buChar char="•"/>
            </a:pPr>
            <a:r>
              <a:rPr lang="en-US" dirty="0">
                <a:cs typeface="Calibri"/>
              </a:rPr>
              <a:t>Creativity: different ways of thinking will uncover new ideas and solutions. Neurodivergent individuals often need to be creative in their approaches to the neurotypical world. </a:t>
            </a:r>
            <a:endParaRPr lang="en-US" dirty="0">
              <a:ea typeface="Calibri"/>
              <a:cs typeface="Calibri"/>
            </a:endParaRPr>
          </a:p>
          <a:p>
            <a:pPr marL="171450" indent="-171450">
              <a:buFont typeface="Arial"/>
              <a:buChar char="•"/>
            </a:pPr>
            <a:r>
              <a:rPr lang="en-US" dirty="0">
                <a:cs typeface="Calibri"/>
              </a:rPr>
              <a:t>Resilience: there are many situations where being neurodivergent is challenging (stress of living within the constructs of a neurotypical world, stigma, connecting to others, etc.). Resiliency is developed naturally when exposed to challenges. </a:t>
            </a:r>
          </a:p>
          <a:p>
            <a:pPr marL="171450" indent="-171450">
              <a:buFont typeface="Arial"/>
              <a:buChar char="•"/>
            </a:pPr>
            <a:r>
              <a:rPr lang="en-US" dirty="0">
                <a:cs typeface="Calibri"/>
              </a:rPr>
              <a:t>Attention to detail/depth of thought: neurodivergent individuals may experience hyper focus and notice details that would otherwise go unnoticed. Strengths in verbal or visual thinking/memory can come with neurodivergence.</a:t>
            </a:r>
          </a:p>
          <a:p>
            <a:pPr marL="171450" indent="-171450">
              <a:buFont typeface="Arial"/>
              <a:buChar char="•"/>
            </a:pPr>
            <a:r>
              <a:rPr lang="en-US" dirty="0">
                <a:cs typeface="Calibri"/>
              </a:rPr>
              <a:t>Empathy: neurodivergent individuals may have a better understanding of what it means to be in a minority, to be treated differently than their peers, etc. Empathy for others in similar situations may stem from this.</a:t>
            </a:r>
          </a:p>
          <a:p>
            <a:pPr marL="171450" indent="-171450">
              <a:buFont typeface="Arial"/>
              <a:buChar char="•"/>
            </a:pPr>
            <a:r>
              <a:rPr lang="en-US" dirty="0">
                <a:cs typeface="Calibri"/>
              </a:rPr>
              <a:t>Passion: hyper focus into certain topics, increased energy, information processing ability, creativity, empathy, etc., may funnel into an increased passion for school, work, social justice, etc. Etc. Etc. </a:t>
            </a:r>
          </a:p>
          <a:p>
            <a:endParaRPr lang="en-US" dirty="0"/>
          </a:p>
        </p:txBody>
      </p:sp>
      <p:sp>
        <p:nvSpPr>
          <p:cNvPr id="4" name="Slide Number Placeholder 3"/>
          <p:cNvSpPr>
            <a:spLocks noGrp="1"/>
          </p:cNvSpPr>
          <p:nvPr>
            <p:ph type="sldNum" sz="quarter" idx="5"/>
          </p:nvPr>
        </p:nvSpPr>
        <p:spPr/>
        <p:txBody>
          <a:bodyPr/>
          <a:lstStyle/>
          <a:p>
            <a:fld id="{7AADBB20-FB9A-4F21-B6DA-65DCC0E5D2A5}" type="slidenum">
              <a:rPr lang="en-US" smtClean="0"/>
              <a:t>9</a:t>
            </a:fld>
            <a:endParaRPr lang="en-US" dirty="0"/>
          </a:p>
        </p:txBody>
      </p:sp>
    </p:spTree>
    <p:extLst>
      <p:ext uri="{BB962C8B-B14F-4D97-AF65-F5344CB8AC3E}">
        <p14:creationId xmlns:p14="http://schemas.microsoft.com/office/powerpoint/2010/main" val="2842411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B00D08B-9D7B-4ED5-A04C-5E6059645978}" type="slidenum">
              <a:rPr lang="en-US" smtClean="0"/>
              <a:t>10</a:t>
            </a:fld>
            <a:endParaRPr lang="en-US" dirty="0"/>
          </a:p>
        </p:txBody>
      </p:sp>
    </p:spTree>
    <p:extLst>
      <p:ext uri="{BB962C8B-B14F-4D97-AF65-F5344CB8AC3E}">
        <p14:creationId xmlns:p14="http://schemas.microsoft.com/office/powerpoint/2010/main" val="57074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does not feel the same about their disability. Disabilities can start at birth or at any point in life. There might be pride, a sense of identity, empowerment. Others might experience shame, a sense of loss, or wanting to hide their disability. And everywhere in between.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AADBB20-FB9A-4F21-B6DA-65DCC0E5D2A5}" type="slidenum">
              <a:rPr lang="en-US" smtClean="0"/>
              <a:t>14</a:t>
            </a:fld>
            <a:endParaRPr lang="en-US" dirty="0"/>
          </a:p>
        </p:txBody>
      </p:sp>
    </p:spTree>
    <p:extLst>
      <p:ext uri="{BB962C8B-B14F-4D97-AF65-F5344CB8AC3E}">
        <p14:creationId xmlns:p14="http://schemas.microsoft.com/office/powerpoint/2010/main" val="4149738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8453B"/>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7200" y="2317377"/>
            <a:ext cx="8229600" cy="857250"/>
          </a:xfrm>
          <a:prstGeom prst="rect">
            <a:avLst/>
          </a:prstGeom>
        </p:spPr>
        <p:txBody>
          <a:bodyPr vert="horz"/>
          <a:lstStyle>
            <a:lvl1pPr>
              <a:defRPr b="1" baseline="0">
                <a:solidFill>
                  <a:srgbClr val="FFFFFF"/>
                </a:solidFill>
                <a:latin typeface="+mj-lt"/>
              </a:defRPr>
            </a:lvl1pPr>
          </a:lstStyle>
          <a:p>
            <a:r>
              <a:rPr lang="en-US"/>
              <a:t>Click To Add Title</a:t>
            </a:r>
          </a:p>
        </p:txBody>
      </p:sp>
    </p:spTree>
    <p:extLst>
      <p:ext uri="{BB962C8B-B14F-4D97-AF65-F5344CB8AC3E}">
        <p14:creationId xmlns:p14="http://schemas.microsoft.com/office/powerpoint/2010/main" val="8276173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81A3-4DDB-4BFA-8712-F72B60D238E1}"/>
              </a:ext>
            </a:extLst>
          </p:cNvPr>
          <p:cNvSpPr>
            <a:spLocks noGrp="1"/>
          </p:cNvSpPr>
          <p:nvPr>
            <p:ph type="title"/>
          </p:nvPr>
        </p:nvSpPr>
        <p:spPr/>
        <p:txBody>
          <a:bodyPr>
            <a:normAutofit/>
          </a:bodyPr>
          <a:lstStyle>
            <a:lvl1pPr>
              <a:defRPr sz="3600" b="1">
                <a:solidFill>
                  <a:srgbClr val="18453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820D389-D890-454B-88F2-9D0377E14534}"/>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0FF6F-6452-4EDB-81B8-21D61D0ADEDB}"/>
              </a:ext>
            </a:extLst>
          </p:cNvPr>
          <p:cNvSpPr>
            <a:spLocks noGrp="1"/>
          </p:cNvSpPr>
          <p:nvPr>
            <p:ph type="dt" sz="half" idx="10"/>
          </p:nvPr>
        </p:nvSpPr>
        <p:spPr/>
        <p:txBody>
          <a:bodyPr/>
          <a:lstStyle/>
          <a:p>
            <a:fld id="{0947A4DD-293A-40A1-AB87-31F94497BA93}" type="datetimeFigureOut">
              <a:rPr lang="en-US" smtClean="0"/>
              <a:t>9/17/24</a:t>
            </a:fld>
            <a:endParaRPr lang="en-US" dirty="0"/>
          </a:p>
        </p:txBody>
      </p:sp>
      <p:sp>
        <p:nvSpPr>
          <p:cNvPr id="5" name="Footer Placeholder 4">
            <a:extLst>
              <a:ext uri="{FF2B5EF4-FFF2-40B4-BE49-F238E27FC236}">
                <a16:creationId xmlns:a16="http://schemas.microsoft.com/office/drawing/2014/main" id="{B6A134C6-1A96-4A68-A2AC-A86B24EE42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ABF5DF-E389-45BD-AAC9-C7C1313C23DD}"/>
              </a:ext>
            </a:extLst>
          </p:cNvPr>
          <p:cNvSpPr>
            <a:spLocks noGrp="1"/>
          </p:cNvSpPr>
          <p:nvPr>
            <p:ph type="sldNum" sz="quarter" idx="12"/>
          </p:nvPr>
        </p:nvSpPr>
        <p:spPr/>
        <p:txBody>
          <a:bodyPr/>
          <a:lstStyle/>
          <a:p>
            <a:fld id="{9C6C6D02-61D3-4B8F-805F-3FFCF06FAE5B}" type="slidenum">
              <a:rPr lang="en-US" smtClean="0"/>
              <a:t>‹#›</a:t>
            </a:fld>
            <a:endParaRPr lang="en-US" dirty="0"/>
          </a:p>
        </p:txBody>
      </p:sp>
    </p:spTree>
    <p:extLst>
      <p:ext uri="{BB962C8B-B14F-4D97-AF65-F5344CB8AC3E}">
        <p14:creationId xmlns:p14="http://schemas.microsoft.com/office/powerpoint/2010/main" val="287874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Content With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08B982-D650-4EA2-B003-C26A90B873BA}"/>
              </a:ext>
            </a:extLst>
          </p:cNvPr>
          <p:cNvSpPr>
            <a:spLocks noGrp="1"/>
          </p:cNvSpPr>
          <p:nvPr>
            <p:ph type="pic" idx="1"/>
          </p:nvPr>
        </p:nvSpPr>
        <p:spPr>
          <a:xfrm>
            <a:off x="4572000" y="0"/>
            <a:ext cx="4572000" cy="5143499"/>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7F38699B-3BC2-473F-B248-D351E2D64AF8}"/>
              </a:ext>
            </a:extLst>
          </p:cNvPr>
          <p:cNvSpPr>
            <a:spLocks noGrp="1"/>
          </p:cNvSpPr>
          <p:nvPr>
            <p:ph type="title"/>
          </p:nvPr>
        </p:nvSpPr>
        <p:spPr>
          <a:xfrm>
            <a:off x="630238" y="342900"/>
            <a:ext cx="3503612" cy="1200150"/>
          </a:xfrm>
        </p:spPr>
        <p:txBody>
          <a:bodyPr anchor="b">
            <a:normAutofit/>
          </a:bodyPr>
          <a:lstStyle>
            <a:lvl1pPr>
              <a:defRPr sz="2800" b="1">
                <a:solidFill>
                  <a:srgbClr val="18453B"/>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954B8EE8-CF62-42D3-B69F-F24BC578DFBB}"/>
              </a:ext>
            </a:extLst>
          </p:cNvPr>
          <p:cNvSpPr>
            <a:spLocks noGrp="1"/>
          </p:cNvSpPr>
          <p:nvPr>
            <p:ph type="body" sz="half" idx="2"/>
          </p:nvPr>
        </p:nvSpPr>
        <p:spPr>
          <a:xfrm>
            <a:off x="630238" y="1543050"/>
            <a:ext cx="2949575" cy="28590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97668-06DE-43D9-8AAB-D696E5DF1F36}"/>
              </a:ext>
            </a:extLst>
          </p:cNvPr>
          <p:cNvSpPr>
            <a:spLocks noGrp="1"/>
          </p:cNvSpPr>
          <p:nvPr>
            <p:ph type="dt" sz="half" idx="10"/>
          </p:nvPr>
        </p:nvSpPr>
        <p:spPr/>
        <p:txBody>
          <a:bodyPr/>
          <a:lstStyle/>
          <a:p>
            <a:fld id="{0947A4DD-293A-40A1-AB87-31F94497BA93}" type="datetimeFigureOut">
              <a:rPr lang="en-US" smtClean="0"/>
              <a:t>9/17/24</a:t>
            </a:fld>
            <a:endParaRPr lang="en-US" dirty="0"/>
          </a:p>
        </p:txBody>
      </p:sp>
      <p:sp>
        <p:nvSpPr>
          <p:cNvPr id="6" name="Footer Placeholder 5">
            <a:extLst>
              <a:ext uri="{FF2B5EF4-FFF2-40B4-BE49-F238E27FC236}">
                <a16:creationId xmlns:a16="http://schemas.microsoft.com/office/drawing/2014/main" id="{C3589DEF-E244-483B-81BB-A31D87A69F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1FD1D6-5377-412D-AB63-74D1E0D50561}"/>
              </a:ext>
            </a:extLst>
          </p:cNvPr>
          <p:cNvSpPr>
            <a:spLocks noGrp="1"/>
          </p:cNvSpPr>
          <p:nvPr>
            <p:ph type="sldNum" sz="quarter" idx="12"/>
          </p:nvPr>
        </p:nvSpPr>
        <p:spPr/>
        <p:txBody>
          <a:bodyPr/>
          <a:lstStyle/>
          <a:p>
            <a:fld id="{9C6C6D02-61D3-4B8F-805F-3FFCF06FAE5B}" type="slidenum">
              <a:rPr lang="en-US" smtClean="0"/>
              <a:t>‹#›</a:t>
            </a:fld>
            <a:endParaRPr lang="en-US" dirty="0"/>
          </a:p>
        </p:txBody>
      </p:sp>
    </p:spTree>
    <p:extLst>
      <p:ext uri="{BB962C8B-B14F-4D97-AF65-F5344CB8AC3E}">
        <p14:creationId xmlns:p14="http://schemas.microsoft.com/office/powerpoint/2010/main" val="9372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845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3B2B-848A-458C-9BBB-330469A52EA0}"/>
              </a:ext>
            </a:extLst>
          </p:cNvPr>
          <p:cNvSpPr>
            <a:spLocks noGrp="1"/>
          </p:cNvSpPr>
          <p:nvPr>
            <p:ph type="title" hasCustomPrompt="1"/>
          </p:nvPr>
        </p:nvSpPr>
        <p:spPr>
          <a:xfrm>
            <a:off x="628650" y="2260600"/>
            <a:ext cx="7886700" cy="622300"/>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Section Title Slide</a:t>
            </a:r>
          </a:p>
        </p:txBody>
      </p:sp>
      <p:sp>
        <p:nvSpPr>
          <p:cNvPr id="4" name="Date Placeholder 3">
            <a:extLst>
              <a:ext uri="{FF2B5EF4-FFF2-40B4-BE49-F238E27FC236}">
                <a16:creationId xmlns:a16="http://schemas.microsoft.com/office/drawing/2014/main" id="{77030F35-6104-44D7-AD8F-E2E88368E114}"/>
              </a:ext>
            </a:extLst>
          </p:cNvPr>
          <p:cNvSpPr>
            <a:spLocks noGrp="1"/>
          </p:cNvSpPr>
          <p:nvPr>
            <p:ph type="dt" sz="half" idx="10"/>
          </p:nvPr>
        </p:nvSpPr>
        <p:spPr/>
        <p:txBody>
          <a:bodyPr/>
          <a:lstStyle/>
          <a:p>
            <a:fld id="{0947A4DD-293A-40A1-AB87-31F94497BA93}" type="datetimeFigureOut">
              <a:rPr lang="en-US" smtClean="0"/>
              <a:t>9/17/24</a:t>
            </a:fld>
            <a:endParaRPr lang="en-US" dirty="0"/>
          </a:p>
        </p:txBody>
      </p:sp>
      <p:sp>
        <p:nvSpPr>
          <p:cNvPr id="5" name="Footer Placeholder 4">
            <a:extLst>
              <a:ext uri="{FF2B5EF4-FFF2-40B4-BE49-F238E27FC236}">
                <a16:creationId xmlns:a16="http://schemas.microsoft.com/office/drawing/2014/main" id="{4800C291-F86B-4DBD-B1FE-8EAB03FBC6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C29484-E65E-4C8C-A0C7-83780117B000}"/>
              </a:ext>
            </a:extLst>
          </p:cNvPr>
          <p:cNvSpPr>
            <a:spLocks noGrp="1"/>
          </p:cNvSpPr>
          <p:nvPr>
            <p:ph type="sldNum" sz="quarter" idx="12"/>
          </p:nvPr>
        </p:nvSpPr>
        <p:spPr/>
        <p:txBody>
          <a:bodyPr/>
          <a:lstStyle/>
          <a:p>
            <a:fld id="{9C6C6D02-61D3-4B8F-805F-3FFCF06FAE5B}" type="slidenum">
              <a:rPr lang="en-US" smtClean="0"/>
              <a:t>‹#›</a:t>
            </a:fld>
            <a:endParaRPr lang="en-US" dirty="0"/>
          </a:p>
        </p:txBody>
      </p:sp>
    </p:spTree>
    <p:extLst>
      <p:ext uri="{BB962C8B-B14F-4D97-AF65-F5344CB8AC3E}">
        <p14:creationId xmlns:p14="http://schemas.microsoft.com/office/powerpoint/2010/main" val="112905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2637-771C-4D7D-BF42-AB207597367E}"/>
              </a:ext>
            </a:extLst>
          </p:cNvPr>
          <p:cNvSpPr>
            <a:spLocks noGrp="1"/>
          </p:cNvSpPr>
          <p:nvPr>
            <p:ph type="title"/>
          </p:nvPr>
        </p:nvSpPr>
        <p:spPr/>
        <p:txBody>
          <a:bodyPr>
            <a:normAutofit/>
          </a:bodyPr>
          <a:lstStyle>
            <a:lvl1pPr>
              <a:defRPr sz="3600" b="1">
                <a:solidFill>
                  <a:srgbClr val="18453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CD83DF2-8E2F-473B-A6FF-B56F96E87618}"/>
              </a:ext>
            </a:extLst>
          </p:cNvPr>
          <p:cNvSpPr>
            <a:spLocks noGrp="1"/>
          </p:cNvSpPr>
          <p:nvPr>
            <p:ph sz="half" idx="1"/>
          </p:nvPr>
        </p:nvSpPr>
        <p:spPr>
          <a:xfrm>
            <a:off x="628650" y="1370013"/>
            <a:ext cx="3867150" cy="326231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00E2B2-E02B-4B79-8562-AF133859C089}"/>
              </a:ext>
            </a:extLst>
          </p:cNvPr>
          <p:cNvSpPr>
            <a:spLocks noGrp="1"/>
          </p:cNvSpPr>
          <p:nvPr>
            <p:ph sz="half" idx="2"/>
          </p:nvPr>
        </p:nvSpPr>
        <p:spPr>
          <a:xfrm>
            <a:off x="4648200" y="1370013"/>
            <a:ext cx="3867150" cy="326231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2D876E-0687-4608-9456-8DEFEA660F81}"/>
              </a:ext>
            </a:extLst>
          </p:cNvPr>
          <p:cNvSpPr>
            <a:spLocks noGrp="1"/>
          </p:cNvSpPr>
          <p:nvPr>
            <p:ph type="dt" sz="half" idx="10"/>
          </p:nvPr>
        </p:nvSpPr>
        <p:spPr/>
        <p:txBody>
          <a:bodyPr/>
          <a:lstStyle/>
          <a:p>
            <a:fld id="{0947A4DD-293A-40A1-AB87-31F94497BA93}" type="datetimeFigureOut">
              <a:rPr lang="en-US" smtClean="0"/>
              <a:t>9/17/24</a:t>
            </a:fld>
            <a:endParaRPr lang="en-US" dirty="0"/>
          </a:p>
        </p:txBody>
      </p:sp>
      <p:sp>
        <p:nvSpPr>
          <p:cNvPr id="6" name="Footer Placeholder 5">
            <a:extLst>
              <a:ext uri="{FF2B5EF4-FFF2-40B4-BE49-F238E27FC236}">
                <a16:creationId xmlns:a16="http://schemas.microsoft.com/office/drawing/2014/main" id="{C99901F0-7CD4-445F-9AEA-A96691BD3B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43B4-39F0-4EA0-B3D5-E07A1F1AB9AC}"/>
              </a:ext>
            </a:extLst>
          </p:cNvPr>
          <p:cNvSpPr>
            <a:spLocks noGrp="1"/>
          </p:cNvSpPr>
          <p:nvPr>
            <p:ph type="sldNum" sz="quarter" idx="12"/>
          </p:nvPr>
        </p:nvSpPr>
        <p:spPr/>
        <p:txBody>
          <a:bodyPr/>
          <a:lstStyle/>
          <a:p>
            <a:fld id="{9C6C6D02-61D3-4B8F-805F-3FFCF06FAE5B}" type="slidenum">
              <a:rPr lang="en-US" smtClean="0"/>
              <a:t>‹#›</a:t>
            </a:fld>
            <a:endParaRPr lang="en-US" dirty="0"/>
          </a:p>
        </p:txBody>
      </p:sp>
    </p:spTree>
    <p:extLst>
      <p:ext uri="{BB962C8B-B14F-4D97-AF65-F5344CB8AC3E}">
        <p14:creationId xmlns:p14="http://schemas.microsoft.com/office/powerpoint/2010/main" val="4091860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E0F5-9649-4A5B-B6AB-AD408FD1F45C}"/>
              </a:ext>
            </a:extLst>
          </p:cNvPr>
          <p:cNvSpPr>
            <a:spLocks noGrp="1"/>
          </p:cNvSpPr>
          <p:nvPr>
            <p:ph type="title"/>
          </p:nvPr>
        </p:nvSpPr>
        <p:spPr/>
        <p:txBody>
          <a:bodyPr>
            <a:normAutofit/>
          </a:bodyPr>
          <a:lstStyle>
            <a:lvl1pPr>
              <a:defRPr sz="3600" b="1">
                <a:solidFill>
                  <a:srgbClr val="18453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1AFE0C84-A0F0-458F-9869-DCE6AC90C86C}"/>
              </a:ext>
            </a:extLst>
          </p:cNvPr>
          <p:cNvSpPr>
            <a:spLocks noGrp="1"/>
          </p:cNvSpPr>
          <p:nvPr>
            <p:ph type="dt" sz="half" idx="10"/>
          </p:nvPr>
        </p:nvSpPr>
        <p:spPr/>
        <p:txBody>
          <a:bodyPr/>
          <a:lstStyle/>
          <a:p>
            <a:fld id="{0947A4DD-293A-40A1-AB87-31F94497BA93}" type="datetimeFigureOut">
              <a:rPr lang="en-US" smtClean="0"/>
              <a:t>9/17/24</a:t>
            </a:fld>
            <a:endParaRPr lang="en-US" dirty="0"/>
          </a:p>
        </p:txBody>
      </p:sp>
      <p:sp>
        <p:nvSpPr>
          <p:cNvPr id="4" name="Footer Placeholder 3">
            <a:extLst>
              <a:ext uri="{FF2B5EF4-FFF2-40B4-BE49-F238E27FC236}">
                <a16:creationId xmlns:a16="http://schemas.microsoft.com/office/drawing/2014/main" id="{A7FBD247-6E50-4484-95CF-177D8EB9AA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7CC231-0865-45D1-9D49-58EF42DECF59}"/>
              </a:ext>
            </a:extLst>
          </p:cNvPr>
          <p:cNvSpPr>
            <a:spLocks noGrp="1"/>
          </p:cNvSpPr>
          <p:nvPr>
            <p:ph type="sldNum" sz="quarter" idx="12"/>
          </p:nvPr>
        </p:nvSpPr>
        <p:spPr/>
        <p:txBody>
          <a:bodyPr/>
          <a:lstStyle/>
          <a:p>
            <a:fld id="{9C6C6D02-61D3-4B8F-805F-3FFCF06FAE5B}" type="slidenum">
              <a:rPr lang="en-US" smtClean="0"/>
              <a:t>‹#›</a:t>
            </a:fld>
            <a:endParaRPr lang="en-US" dirty="0"/>
          </a:p>
        </p:txBody>
      </p:sp>
    </p:spTree>
    <p:extLst>
      <p:ext uri="{BB962C8B-B14F-4D97-AF65-F5344CB8AC3E}">
        <p14:creationId xmlns:p14="http://schemas.microsoft.com/office/powerpoint/2010/main" val="158778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18453B"/>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60814-DDA8-45DF-A7F1-35428E8EBF1F}"/>
              </a:ext>
            </a:extLst>
          </p:cNvPr>
          <p:cNvSpPr>
            <a:spLocks noGrp="1"/>
          </p:cNvSpPr>
          <p:nvPr>
            <p:ph type="dt" sz="half" idx="10"/>
          </p:nvPr>
        </p:nvSpPr>
        <p:spPr/>
        <p:txBody>
          <a:bodyPr/>
          <a:lstStyle/>
          <a:p>
            <a:fld id="{0947A4DD-293A-40A1-AB87-31F94497BA93}" type="datetimeFigureOut">
              <a:rPr lang="en-US" smtClean="0"/>
              <a:t>9/17/24</a:t>
            </a:fld>
            <a:endParaRPr lang="en-US" dirty="0"/>
          </a:p>
        </p:txBody>
      </p:sp>
      <p:sp>
        <p:nvSpPr>
          <p:cNvPr id="3" name="Footer Placeholder 2">
            <a:extLst>
              <a:ext uri="{FF2B5EF4-FFF2-40B4-BE49-F238E27FC236}">
                <a16:creationId xmlns:a16="http://schemas.microsoft.com/office/drawing/2014/main" id="{5D705CCD-913E-4DF6-B441-157CE4590E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37B55A-C34B-4171-A82E-1167ACFE3F55}"/>
              </a:ext>
            </a:extLst>
          </p:cNvPr>
          <p:cNvSpPr>
            <a:spLocks noGrp="1"/>
          </p:cNvSpPr>
          <p:nvPr>
            <p:ph type="sldNum" sz="quarter" idx="12"/>
          </p:nvPr>
        </p:nvSpPr>
        <p:spPr/>
        <p:txBody>
          <a:bodyPr/>
          <a:lstStyle/>
          <a:p>
            <a:fld id="{9C6C6D02-61D3-4B8F-805F-3FFCF06FAE5B}" type="slidenum">
              <a:rPr lang="en-US" smtClean="0"/>
              <a:t>‹#›</a:t>
            </a:fld>
            <a:endParaRPr lang="en-US" dirty="0"/>
          </a:p>
        </p:txBody>
      </p:sp>
    </p:spTree>
    <p:extLst>
      <p:ext uri="{BB962C8B-B14F-4D97-AF65-F5344CB8AC3E}">
        <p14:creationId xmlns:p14="http://schemas.microsoft.com/office/powerpoint/2010/main" val="329128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631"/>
            <a:ext cx="7772400" cy="976474"/>
          </a:xfrm>
          <a:prstGeom prst="rect">
            <a:avLst/>
          </a:prstGeom>
        </p:spPr>
        <p:txBody>
          <a:bodyPr>
            <a:normAutofit/>
          </a:bodyPr>
          <a:lstStyle>
            <a:lvl1pPr algn="l">
              <a:defRPr sz="2700" b="1" i="0" baseline="0">
                <a:ln>
                  <a:noFill/>
                </a:ln>
                <a:solidFill>
                  <a:srgbClr val="18453B"/>
                </a:solidFill>
                <a:latin typeface="+mn-lt"/>
                <a:cs typeface="Gotham-Bold"/>
              </a:defRPr>
            </a:lvl1pPr>
          </a:lstStyle>
          <a:p>
            <a:r>
              <a:rPr lang="en-US"/>
              <a:t>Click to edit Master title style</a:t>
            </a:r>
          </a:p>
        </p:txBody>
      </p:sp>
      <p:sp>
        <p:nvSpPr>
          <p:cNvPr id="3" name="Subtitle 2"/>
          <p:cNvSpPr>
            <a:spLocks noGrp="1"/>
          </p:cNvSpPr>
          <p:nvPr>
            <p:ph type="subTitle" idx="1"/>
          </p:nvPr>
        </p:nvSpPr>
        <p:spPr>
          <a:xfrm>
            <a:off x="685800" y="2279675"/>
            <a:ext cx="7772400" cy="1576767"/>
          </a:xfrm>
          <a:prstGeom prst="rect">
            <a:avLst/>
          </a:prstGeom>
        </p:spPr>
        <p:txBody>
          <a:bodyPr>
            <a:normAutofit/>
          </a:bodyPr>
          <a:lstStyle>
            <a:lvl1pPr marL="0" indent="0" algn="l">
              <a:buNone/>
              <a:defRPr sz="1800" b="0" i="0">
                <a:solidFill>
                  <a:schemeClr val="tx1">
                    <a:lumMod val="65000"/>
                    <a:lumOff val="3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descr="Michigan State University logo">
            <a:extLst>
              <a:ext uri="{FF2B5EF4-FFF2-40B4-BE49-F238E27FC236}">
                <a16:creationId xmlns:a16="http://schemas.microsoft.com/office/drawing/2014/main" id="{A54D84F8-7269-C444-850E-B6932D9731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3313" y="4893670"/>
            <a:ext cx="1858962" cy="156925"/>
          </a:xfrm>
          <a:prstGeom prst="rect">
            <a:avLst/>
          </a:prstGeom>
        </p:spPr>
      </p:pic>
    </p:spTree>
    <p:extLst>
      <p:ext uri="{BB962C8B-B14F-4D97-AF65-F5344CB8AC3E}">
        <p14:creationId xmlns:p14="http://schemas.microsoft.com/office/powerpoint/2010/main" val="21471366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9377"/>
            <a:ext cx="8229600" cy="360175"/>
          </a:xfrm>
          <a:prstGeom prst="rect">
            <a:avLst/>
          </a:prstGeom>
        </p:spPr>
        <p:txBody>
          <a:bodyPr>
            <a:normAutofit/>
          </a:bodyPr>
          <a:lstStyle>
            <a:lvl1pPr algn="l">
              <a:defRPr sz="2700" b="1" i="0" baseline="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400228"/>
            <a:ext cx="8229600" cy="3049871"/>
          </a:xfrm>
          <a:prstGeom prst="rect">
            <a:avLst/>
          </a:prstGeom>
        </p:spPr>
        <p:txBody>
          <a:bodyPr/>
          <a:lstStyle>
            <a:lvl1pPr marL="342900" indent="-342900" algn="l">
              <a:buClr>
                <a:srgbClr val="18453B"/>
              </a:buClr>
              <a:buFont typeface="Arial"/>
              <a:buChar char="•"/>
              <a:defRPr sz="2100" b="0" i="0">
                <a:solidFill>
                  <a:srgbClr val="595959"/>
                </a:solidFill>
                <a:latin typeface="Arial"/>
                <a:cs typeface="Arial"/>
              </a:defRPr>
            </a:lvl1pPr>
            <a:lvl2pPr marL="557213" indent="-214313" algn="l">
              <a:buClr>
                <a:schemeClr val="tx1">
                  <a:lumMod val="75000"/>
                  <a:lumOff val="25000"/>
                </a:schemeClr>
              </a:buClr>
              <a:buSzPct val="85000"/>
              <a:buFont typeface="Arial"/>
              <a:buChar char="•"/>
              <a:defRPr sz="1800" b="0" i="0">
                <a:solidFill>
                  <a:srgbClr val="595959"/>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53412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E08A8-4BE8-4C1F-AFE9-9DEA6B16C5BF}"/>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2400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2366"/>
            <a:ext cx="8229600" cy="656319"/>
          </a:xfrm>
          <a:prstGeom prst="rect">
            <a:avLst/>
          </a:prstGeom>
        </p:spPr>
        <p:txBody>
          <a:bodyPr>
            <a:normAutofit/>
          </a:bodyPr>
          <a:lstStyle>
            <a:lvl1pPr algn="l">
              <a:defRPr sz="2700" b="1" i="0" baseline="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544751"/>
            <a:ext cx="3950704" cy="3222512"/>
          </a:xfrm>
          <a:prstGeom prst="rect">
            <a:avLst/>
          </a:prstGeom>
        </p:spPr>
        <p:txBody>
          <a:bodyPr/>
          <a:lstStyle>
            <a:lvl1pPr marL="342900" indent="-342900" algn="l">
              <a:buClr>
                <a:schemeClr val="tx1">
                  <a:lumMod val="75000"/>
                  <a:lumOff val="25000"/>
                </a:schemeClr>
              </a:buClr>
              <a:buFont typeface="Wingdings" charset="2"/>
              <a:buChar char="§"/>
              <a:defRPr sz="2100" b="0" i="0">
                <a:solidFill>
                  <a:schemeClr val="tx1">
                    <a:lumMod val="65000"/>
                    <a:lumOff val="35000"/>
                  </a:schemeClr>
                </a:solidFill>
                <a:latin typeface="Arial"/>
                <a:cs typeface="Arial"/>
              </a:defRPr>
            </a:lvl1pPr>
            <a:lvl2pPr marL="600075" indent="-257175" algn="l">
              <a:buClr>
                <a:schemeClr val="tx1">
                  <a:lumMod val="75000"/>
                  <a:lumOff val="25000"/>
                </a:schemeClr>
              </a:buClr>
              <a:buSzPct val="85000"/>
              <a:buFont typeface="Wingdings" charset="2"/>
              <a:buChar char="§"/>
              <a:defRPr sz="1800" b="0" i="0">
                <a:solidFill>
                  <a:schemeClr val="tx1">
                    <a:lumMod val="65000"/>
                    <a:lumOff val="3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4736096" y="1544751"/>
            <a:ext cx="3950704" cy="3222512"/>
          </a:xfrm>
          <a:prstGeom prst="rect">
            <a:avLst/>
          </a:prstGeom>
        </p:spPr>
        <p:txBody>
          <a:bodyPr/>
          <a:lstStyle>
            <a:lvl1pPr marL="342900" indent="-342900" algn="l">
              <a:buClr>
                <a:schemeClr val="tx1">
                  <a:lumMod val="75000"/>
                  <a:lumOff val="25000"/>
                </a:schemeClr>
              </a:buClr>
              <a:buFont typeface="Wingdings" charset="2"/>
              <a:buChar char="§"/>
              <a:defRPr sz="2100" b="0" i="0">
                <a:solidFill>
                  <a:schemeClr val="tx1">
                    <a:lumMod val="65000"/>
                    <a:lumOff val="35000"/>
                  </a:schemeClr>
                </a:solidFill>
                <a:latin typeface="Arial"/>
                <a:cs typeface="Arial"/>
              </a:defRPr>
            </a:lvl1pPr>
            <a:lvl2pPr marL="600075" indent="-257175" algn="l">
              <a:buClr>
                <a:schemeClr val="tx1">
                  <a:lumMod val="75000"/>
                  <a:lumOff val="25000"/>
                </a:schemeClr>
              </a:buClr>
              <a:buFont typeface="Wingdings" charset="2"/>
              <a:buChar char="§"/>
              <a:defRPr sz="1800" b="0" i="0">
                <a:solidFill>
                  <a:schemeClr val="tx1">
                    <a:lumMod val="65000"/>
                    <a:lumOff val="3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Michigan State University logo">
            <a:extLst>
              <a:ext uri="{FF2B5EF4-FFF2-40B4-BE49-F238E27FC236}">
                <a16:creationId xmlns:a16="http://schemas.microsoft.com/office/drawing/2014/main" id="{2D258EC8-A789-B74A-BFAE-935D3404FD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3313" y="4893670"/>
            <a:ext cx="1858962" cy="156925"/>
          </a:xfrm>
          <a:prstGeom prst="rect">
            <a:avLst/>
          </a:prstGeom>
        </p:spPr>
      </p:pic>
    </p:spTree>
    <p:extLst>
      <p:ext uri="{BB962C8B-B14F-4D97-AF65-F5344CB8AC3E}">
        <p14:creationId xmlns:p14="http://schemas.microsoft.com/office/powerpoint/2010/main" val="16383146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2405"/>
            <a:ext cx="8229600" cy="616299"/>
          </a:xfrm>
          <a:prstGeom prst="rect">
            <a:avLst/>
          </a:prstGeom>
        </p:spPr>
        <p:txBody>
          <a:bodyPr>
            <a:normAutofit/>
          </a:bodyPr>
          <a:lstStyle>
            <a:lvl1pPr algn="l">
              <a:defRPr sz="2700" b="1" i="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560759"/>
            <a:ext cx="8229600" cy="3018124"/>
          </a:xfrm>
          <a:prstGeom prst="rect">
            <a:avLst/>
          </a:prstGeom>
        </p:spPr>
        <p:txBody>
          <a:bodyPr/>
          <a:lstStyle>
            <a:lvl1pPr marL="0" indent="0" algn="l">
              <a:buClr>
                <a:schemeClr val="tx1">
                  <a:lumMod val="75000"/>
                  <a:lumOff val="25000"/>
                </a:schemeClr>
              </a:buClr>
              <a:buFontTx/>
              <a:buNone/>
              <a:defRPr sz="1800" b="0" i="0" baseline="0">
                <a:solidFill>
                  <a:schemeClr val="tx1">
                    <a:lumMod val="75000"/>
                    <a:lumOff val="25000"/>
                  </a:schemeClr>
                </a:solidFill>
                <a:latin typeface="Arial"/>
                <a:cs typeface="Arial"/>
              </a:defRPr>
            </a:lvl1pPr>
            <a:lvl2pPr marL="0" indent="0" algn="l">
              <a:buClr>
                <a:schemeClr val="tx1">
                  <a:lumMod val="75000"/>
                  <a:lumOff val="25000"/>
                </a:schemeClr>
              </a:buClr>
              <a:buFontTx/>
              <a:buNone/>
              <a:defRPr sz="1500" b="0" i="0">
                <a:solidFill>
                  <a:schemeClr val="tx1">
                    <a:lumMod val="75000"/>
                    <a:lumOff val="2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ichigan State University logo">
            <a:extLst>
              <a:ext uri="{FF2B5EF4-FFF2-40B4-BE49-F238E27FC236}">
                <a16:creationId xmlns:a16="http://schemas.microsoft.com/office/drawing/2014/main" id="{141B5630-B7FB-8C44-AD54-B69FA31DF6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3313" y="4893670"/>
            <a:ext cx="1858962" cy="156925"/>
          </a:xfrm>
          <a:prstGeom prst="rect">
            <a:avLst/>
          </a:prstGeom>
        </p:spPr>
      </p:pic>
    </p:spTree>
    <p:extLst>
      <p:ext uri="{BB962C8B-B14F-4D97-AF65-F5344CB8AC3E}">
        <p14:creationId xmlns:p14="http://schemas.microsoft.com/office/powerpoint/2010/main" val="55079784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6319"/>
            <a:ext cx="8229600" cy="543832"/>
          </a:xfrm>
          <a:prstGeom prst="rect">
            <a:avLst/>
          </a:prstGeom>
        </p:spPr>
        <p:txBody>
          <a:bodyPr>
            <a:normAutofit/>
          </a:bodyPr>
          <a:lstStyle>
            <a:lvl1pPr algn="l">
              <a:defRPr sz="2700" b="1" i="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256179"/>
            <a:ext cx="8229600" cy="3314700"/>
          </a:xfrm>
          <a:prstGeom prst="rect">
            <a:avLst/>
          </a:prstGeom>
        </p:spPr>
        <p:txBody>
          <a:bodyPr/>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Arial"/>
                <a:cs typeface="Arial"/>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ichigan State University logo">
            <a:extLst>
              <a:ext uri="{FF2B5EF4-FFF2-40B4-BE49-F238E27FC236}">
                <a16:creationId xmlns:a16="http://schemas.microsoft.com/office/drawing/2014/main" id="{33DFE41A-7460-1944-9A9F-6E57FFC606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3313" y="4893670"/>
            <a:ext cx="1858962" cy="156925"/>
          </a:xfrm>
          <a:prstGeom prst="rect">
            <a:avLst/>
          </a:prstGeom>
        </p:spPr>
      </p:pic>
    </p:spTree>
    <p:extLst>
      <p:ext uri="{BB962C8B-B14F-4D97-AF65-F5344CB8AC3E}">
        <p14:creationId xmlns:p14="http://schemas.microsoft.com/office/powerpoint/2010/main" val="248830805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9/17/24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384062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845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372D-BCC9-412B-B900-755A63D366C1}"/>
              </a:ext>
            </a:extLst>
          </p:cNvPr>
          <p:cNvSpPr>
            <a:spLocks noGrp="1"/>
          </p:cNvSpPr>
          <p:nvPr>
            <p:ph type="ctrTitle"/>
          </p:nvPr>
        </p:nvSpPr>
        <p:spPr>
          <a:xfrm>
            <a:off x="411476" y="1947862"/>
            <a:ext cx="6858000" cy="754063"/>
          </a:xfrm>
        </p:spPr>
        <p:txBody>
          <a:bodyPr anchor="b">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EA22CDA-721E-4C07-AA51-B6C1298BB09F}"/>
              </a:ext>
            </a:extLst>
          </p:cNvPr>
          <p:cNvSpPr>
            <a:spLocks noGrp="1"/>
          </p:cNvSpPr>
          <p:nvPr>
            <p:ph type="subTitle" idx="1"/>
          </p:nvPr>
        </p:nvSpPr>
        <p:spPr>
          <a:xfrm>
            <a:off x="411476" y="2701925"/>
            <a:ext cx="6858000" cy="1241425"/>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0209A2-B302-4E00-B425-A546312E2A53}"/>
              </a:ext>
            </a:extLst>
          </p:cNvPr>
          <p:cNvSpPr>
            <a:spLocks noGrp="1"/>
          </p:cNvSpPr>
          <p:nvPr>
            <p:ph type="dt" sz="half" idx="10"/>
          </p:nvPr>
        </p:nvSpPr>
        <p:spPr/>
        <p:txBody>
          <a:bodyPr/>
          <a:lstStyle/>
          <a:p>
            <a:fld id="{0947A4DD-293A-40A1-AB87-31F94497BA93}" type="datetimeFigureOut">
              <a:rPr lang="en-US" smtClean="0"/>
              <a:t>9/17/24</a:t>
            </a:fld>
            <a:endParaRPr lang="en-US" dirty="0"/>
          </a:p>
        </p:txBody>
      </p:sp>
      <p:sp>
        <p:nvSpPr>
          <p:cNvPr id="5" name="Footer Placeholder 4">
            <a:extLst>
              <a:ext uri="{FF2B5EF4-FFF2-40B4-BE49-F238E27FC236}">
                <a16:creationId xmlns:a16="http://schemas.microsoft.com/office/drawing/2014/main" id="{3B77A671-C073-4FA6-AF7B-E2951B432B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67E174-917F-4C1E-A9B0-05D44B7B2C9C}"/>
              </a:ext>
            </a:extLst>
          </p:cNvPr>
          <p:cNvSpPr>
            <a:spLocks noGrp="1"/>
          </p:cNvSpPr>
          <p:nvPr>
            <p:ph type="sldNum" sz="quarter" idx="12"/>
          </p:nvPr>
        </p:nvSpPr>
        <p:spPr/>
        <p:txBody>
          <a:bodyPr/>
          <a:lstStyle/>
          <a:p>
            <a:fld id="{9C6C6D02-61D3-4B8F-805F-3FFCF06FAE5B}" type="slidenum">
              <a:rPr lang="en-US" smtClean="0"/>
              <a:t>‹#›</a:t>
            </a:fld>
            <a:endParaRPr lang="en-US" dirty="0"/>
          </a:p>
        </p:txBody>
      </p:sp>
      <p:pic>
        <p:nvPicPr>
          <p:cNvPr id="8" name="Picture 7" descr="Text&#10;&#10;Description automatically generated">
            <a:extLst>
              <a:ext uri="{FF2B5EF4-FFF2-40B4-BE49-F238E27FC236}">
                <a16:creationId xmlns:a16="http://schemas.microsoft.com/office/drawing/2014/main" id="{75DCA736-5651-43FB-82BC-4FA0F2D9C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76" y="315975"/>
            <a:ext cx="3215647" cy="573025"/>
          </a:xfrm>
          <a:prstGeom prst="rect">
            <a:avLst/>
          </a:prstGeom>
        </p:spPr>
      </p:pic>
    </p:spTree>
    <p:extLst>
      <p:ext uri="{BB962C8B-B14F-4D97-AF65-F5344CB8AC3E}">
        <p14:creationId xmlns:p14="http://schemas.microsoft.com/office/powerpoint/2010/main" val="28428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04" r:id="rId1"/>
    <p:sldLayoutId id="2147483709" r:id="rId2"/>
    <p:sldLayoutId id="2147483705" r:id="rId3"/>
    <p:sldLayoutId id="2147483711" r:id="rId4"/>
    <p:sldLayoutId id="2147483706" r:id="rId5"/>
    <p:sldLayoutId id="2147483707" r:id="rId6"/>
    <p:sldLayoutId id="2147483708" r:id="rId7"/>
    <p:sldLayoutId id="2147483710" r:id="rId8"/>
  </p:sldLayoutIdLst>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algn="ctr" defTabSz="342900" rtl="0" eaLnBrk="1" fontAlgn="base" hangingPunct="1">
        <a:spcBef>
          <a:spcPct val="20000"/>
        </a:spcBef>
        <a:spcAft>
          <a:spcPct val="0"/>
        </a:spcAft>
        <a:defRPr sz="3000" b="1" kern="1200">
          <a:solidFill>
            <a:schemeClr val="tx1"/>
          </a:solidFill>
          <a:latin typeface="+mn-lt"/>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C92F2-CCFA-4F60-A360-3AF8275832A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660EDA-6F09-45BD-A6BF-F7A88915150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887CB-7A4B-46BE-8C97-56F88CC5AD6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947A4DD-293A-40A1-AB87-31F94497BA93}" type="datetimeFigureOut">
              <a:rPr lang="en-US" smtClean="0"/>
              <a:t>9/17/24</a:t>
            </a:fld>
            <a:endParaRPr lang="en-US" dirty="0"/>
          </a:p>
        </p:txBody>
      </p:sp>
      <p:sp>
        <p:nvSpPr>
          <p:cNvPr id="5" name="Footer Placeholder 4">
            <a:extLst>
              <a:ext uri="{FF2B5EF4-FFF2-40B4-BE49-F238E27FC236}">
                <a16:creationId xmlns:a16="http://schemas.microsoft.com/office/drawing/2014/main" id="{099BE995-2FCB-421E-A599-0732CA8CC27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C8EC91A-0935-4A15-928A-E5462FFA847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C6C6D02-61D3-4B8F-805F-3FFCF06FAE5B}" type="slidenum">
              <a:rPr lang="en-US" smtClean="0"/>
              <a:t>‹#›</a:t>
            </a:fld>
            <a:endParaRPr lang="en-US" dirty="0"/>
          </a:p>
        </p:txBody>
      </p:sp>
    </p:spTree>
    <p:extLst>
      <p:ext uri="{BB962C8B-B14F-4D97-AF65-F5344CB8AC3E}">
        <p14:creationId xmlns:p14="http://schemas.microsoft.com/office/powerpoint/2010/main" val="421913537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21" r:id="rId3"/>
    <p:sldLayoutId id="2147483715" r:id="rId4"/>
    <p:sldLayoutId id="2147483716" r:id="rId5"/>
    <p:sldLayoutId id="2147483718" r:id="rId6"/>
    <p:sldLayoutId id="214748371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hyperlink" Target="https://www.instagram.com/p/C_1wqv1Sukv/?igsh=MWw5b3FnZHU0ZzAzcw=="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hyperlink" Target="https://www.instagram.com/p/C_1wqv1Sukv/?igsh=MWw5b3FnZHU0ZzAzcw=="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brand.msu.edu/storytelling/inclusive-guide/disability" TargetMode="External"/><Relationship Id="rId2" Type="http://schemas.openxmlformats.org/officeDocument/2006/relationships/hyperlink" Target="https://brand.msu.edu/storytelling/inclusive-guide"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ebaccess.msu.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livedexperienceeducator.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blogs.lse.ac.uk/impactofsocialsciences/2020/11/19/the-problem-with-accessibility-checklist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ACB1741F-5C91-362E-F9A6-AA0DF203A322}"/>
              </a:ext>
            </a:extLst>
          </p:cNvPr>
          <p:cNvSpPr txBox="1">
            <a:spLocks noGrp="1" noChangeArrowheads="1"/>
          </p:cNvSpPr>
          <p:nvPr>
            <p:ph type="title" idx="4294967295"/>
          </p:nvPr>
        </p:nvSpPr>
        <p:spPr bwMode="auto">
          <a:xfrm>
            <a:off x="934142" y="2141376"/>
            <a:ext cx="7275716" cy="255454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Gotham Medium" pitchFamily="50" charset="0"/>
                <a:cs typeface="Arial"/>
              </a:rPr>
              <a:t>Neurodiversity &amp; Non-Apparent Disabilities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Gotham Medium" pitchFamily="50"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ＭＳ Ｐゴシック"/>
                <a:cs typeface="Arial"/>
              </a:rPr>
              <a:t>Kelsey Foote &amp; Lindsay Hill </a:t>
            </a:r>
            <a:endParaRPr kumimoji="0" lang="en-US" sz="2000" b="1" i="0" u="none" strike="noStrike" kern="1200" cap="none" spc="0" normalizeH="0" baseline="0" noProof="0" dirty="0">
              <a:ln>
                <a:noFill/>
              </a:ln>
              <a:solidFill>
                <a:schemeClr val="tx1"/>
              </a:solidFill>
              <a:effectLst/>
              <a:uLnTx/>
              <a:uFillTx/>
              <a:latin typeface="Arial" charset="0"/>
              <a:ea typeface="ＭＳ Ｐゴシック"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Gotham Medium" pitchFamily="50"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a:ea typeface="Gotham Medium" pitchFamily="50" charset="0"/>
                <a:cs typeface="Arial"/>
              </a:rPr>
              <a:t>RCPD Access Specialists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a:ea typeface="Gotham Medium" pitchFamily="50" charset="0"/>
                <a:cs typeface="Arial"/>
              </a:rPr>
              <a:t>MA, CRC, LPC</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Gotham Medium" pitchFamily="50" charset="0"/>
              <a:cs typeface="Arial" panose="020B0604020202020204" pitchFamily="34" charset="0"/>
            </a:endParaRPr>
          </a:p>
        </p:txBody>
      </p:sp>
      <p:pic>
        <p:nvPicPr>
          <p:cNvPr id="3" name="Graphic 2" descr="Spartan head logo: University Health and Wellness. Michigan State University.">
            <a:extLst>
              <a:ext uri="{FF2B5EF4-FFF2-40B4-BE49-F238E27FC236}">
                <a16:creationId xmlns:a16="http://schemas.microsoft.com/office/drawing/2014/main" id="{F17E15AE-6684-473B-B240-44182EDFFD3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4338" y="371738"/>
            <a:ext cx="2874213" cy="512181"/>
          </a:xfrm>
          <a:prstGeom prst="rect">
            <a:avLst/>
          </a:prstGeom>
        </p:spPr>
      </p:pic>
    </p:spTree>
    <p:custDataLst>
      <p:tags r:id="rId1"/>
    </p:custDataLst>
    <p:extLst>
      <p:ext uri="{BB962C8B-B14F-4D97-AF65-F5344CB8AC3E}">
        <p14:creationId xmlns:p14="http://schemas.microsoft.com/office/powerpoint/2010/main" val="7671193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24EB-DAD1-491F-8BC3-2073ED8BD403}"/>
              </a:ext>
            </a:extLst>
          </p:cNvPr>
          <p:cNvSpPr>
            <a:spLocks noGrp="1"/>
          </p:cNvSpPr>
          <p:nvPr>
            <p:ph type="title"/>
          </p:nvPr>
        </p:nvSpPr>
        <p:spPr>
          <a:xfrm>
            <a:off x="607424" y="762600"/>
            <a:ext cx="6571060" cy="530223"/>
          </a:xfrm>
        </p:spPr>
        <p:txBody>
          <a:bodyPr vert="horz" lIns="68580" tIns="34290" rIns="68580" bIns="34290" rtlCol="0" anchor="t">
            <a:normAutofit/>
          </a:bodyPr>
          <a:lstStyle/>
          <a:p>
            <a:r>
              <a:rPr lang="en-US" sz="2450" dirty="0">
                <a:latin typeface="+mj-lt"/>
                <a:ea typeface="+mj-ea"/>
                <a:cs typeface="+mj-cs"/>
              </a:rPr>
              <a:t>Common Impacts of Neurodivergence</a:t>
            </a:r>
            <a:r>
              <a:rPr lang="en-US" sz="2450" dirty="0">
                <a:ea typeface="ＭＳ Ｐゴシック"/>
              </a:rPr>
              <a:t> </a:t>
            </a:r>
            <a:endParaRPr lang="en-US" sz="2450" dirty="0">
              <a:latin typeface="+mj-lt"/>
              <a:ea typeface="ＭＳ Ｐゴシック"/>
            </a:endParaRPr>
          </a:p>
        </p:txBody>
      </p:sp>
      <p:sp>
        <p:nvSpPr>
          <p:cNvPr id="3" name="Content Placeholder 2">
            <a:extLst>
              <a:ext uri="{FF2B5EF4-FFF2-40B4-BE49-F238E27FC236}">
                <a16:creationId xmlns:a16="http://schemas.microsoft.com/office/drawing/2014/main" id="{42F31EB0-95EE-4303-8312-0B1CBB6E55FF}"/>
              </a:ext>
            </a:extLst>
          </p:cNvPr>
          <p:cNvSpPr>
            <a:spLocks noGrp="1"/>
          </p:cNvSpPr>
          <p:nvPr>
            <p:ph idx="1"/>
          </p:nvPr>
        </p:nvSpPr>
        <p:spPr>
          <a:xfrm>
            <a:off x="602135" y="1458097"/>
            <a:ext cx="4892723" cy="3285698"/>
          </a:xfrm>
        </p:spPr>
        <p:txBody>
          <a:bodyPr vert="horz" lIns="68580" tIns="34290" rIns="68580" bIns="34290" rtlCol="0" anchor="ctr">
            <a:normAutofit fontScale="92500" lnSpcReduction="10000"/>
          </a:bodyPr>
          <a:lstStyle/>
          <a:p>
            <a:pPr marL="285115" indent="-285115">
              <a:lnSpc>
                <a:spcPct val="90000"/>
              </a:lnSpc>
            </a:pPr>
            <a:r>
              <a:rPr lang="en-US" sz="1400" dirty="0">
                <a:solidFill>
                  <a:schemeClr val="tx1">
                    <a:lumMod val="65000"/>
                    <a:lumOff val="35000"/>
                  </a:schemeClr>
                </a:solidFill>
                <a:ea typeface="ＭＳ Ｐゴシック"/>
              </a:rPr>
              <a:t>Executive Dysfunction</a:t>
            </a:r>
          </a:p>
          <a:p>
            <a:pPr marL="742315" lvl="1" indent="-285115">
              <a:lnSpc>
                <a:spcPct val="90000"/>
              </a:lnSpc>
            </a:pPr>
            <a:r>
              <a:rPr lang="en-US" sz="1400" dirty="0">
                <a:solidFill>
                  <a:schemeClr val="tx1">
                    <a:lumMod val="65000"/>
                    <a:lumOff val="35000"/>
                  </a:schemeClr>
                </a:solidFill>
                <a:ea typeface="ＭＳ Ｐゴシック"/>
              </a:rPr>
              <a:t>Tangential thinking</a:t>
            </a:r>
          </a:p>
          <a:p>
            <a:pPr marL="742315" lvl="1" indent="-285115">
              <a:lnSpc>
                <a:spcPct val="90000"/>
              </a:lnSpc>
            </a:pPr>
            <a:r>
              <a:rPr lang="en-US" sz="1400" dirty="0">
                <a:solidFill>
                  <a:schemeClr val="tx1">
                    <a:lumMod val="65000"/>
                    <a:lumOff val="35000"/>
                  </a:schemeClr>
                </a:solidFill>
                <a:ea typeface="ＭＳ Ｐゴシック"/>
              </a:rPr>
              <a:t>Working memory deficits</a:t>
            </a:r>
          </a:p>
          <a:p>
            <a:pPr marL="742315" lvl="1" indent="-285115">
              <a:lnSpc>
                <a:spcPct val="90000"/>
              </a:lnSpc>
            </a:pPr>
            <a:r>
              <a:rPr lang="en-US" sz="1400" dirty="0">
                <a:solidFill>
                  <a:schemeClr val="tx1">
                    <a:lumMod val="65000"/>
                    <a:lumOff val="35000"/>
                  </a:schemeClr>
                </a:solidFill>
                <a:ea typeface="ＭＳ Ｐゴシック"/>
              </a:rPr>
              <a:t>Time management/organization </a:t>
            </a:r>
          </a:p>
          <a:p>
            <a:pPr marL="742315" lvl="1" indent="-285115">
              <a:lnSpc>
                <a:spcPct val="90000"/>
              </a:lnSpc>
            </a:pPr>
            <a:r>
              <a:rPr lang="en-US" sz="1400" dirty="0">
                <a:solidFill>
                  <a:schemeClr val="tx1">
                    <a:lumMod val="65000"/>
                    <a:lumOff val="35000"/>
                  </a:schemeClr>
                </a:solidFill>
                <a:ea typeface="ＭＳ Ｐゴシック"/>
              </a:rPr>
              <a:t>Distractibility</a:t>
            </a:r>
          </a:p>
          <a:p>
            <a:pPr marL="742315" lvl="1" indent="-285115">
              <a:lnSpc>
                <a:spcPct val="90000"/>
              </a:lnSpc>
            </a:pPr>
            <a:r>
              <a:rPr lang="en-US" sz="1400" dirty="0">
                <a:solidFill>
                  <a:schemeClr val="tx1">
                    <a:lumMod val="65000"/>
                    <a:lumOff val="35000"/>
                  </a:schemeClr>
                </a:solidFill>
                <a:ea typeface="ＭＳ Ｐゴシック"/>
              </a:rPr>
              <a:t>Lack of awareness/self-awareness</a:t>
            </a:r>
          </a:p>
          <a:p>
            <a:pPr marL="742315" lvl="1" indent="-285115">
              <a:lnSpc>
                <a:spcPct val="90000"/>
              </a:lnSpc>
            </a:pPr>
            <a:r>
              <a:rPr lang="en-US" sz="1400" dirty="0">
                <a:solidFill>
                  <a:schemeClr val="tx1">
                    <a:lumMod val="65000"/>
                    <a:lumOff val="35000"/>
                  </a:schemeClr>
                </a:solidFill>
                <a:ea typeface="ＭＳ Ｐゴシック"/>
              </a:rPr>
              <a:t>Emotion regulation</a:t>
            </a:r>
          </a:p>
          <a:p>
            <a:pPr marL="742315" lvl="1" indent="-285115">
              <a:lnSpc>
                <a:spcPct val="90000"/>
              </a:lnSpc>
            </a:pPr>
            <a:r>
              <a:rPr lang="en-US" sz="1400" dirty="0">
                <a:solidFill>
                  <a:schemeClr val="tx1">
                    <a:lumMod val="65000"/>
                    <a:lumOff val="35000"/>
                  </a:schemeClr>
                </a:solidFill>
                <a:ea typeface="ＭＳ Ｐゴシック"/>
              </a:rPr>
              <a:t>Concentration/focus</a:t>
            </a:r>
          </a:p>
          <a:p>
            <a:pPr marL="742315" lvl="1" indent="-285115">
              <a:lnSpc>
                <a:spcPct val="90000"/>
              </a:lnSpc>
            </a:pPr>
            <a:r>
              <a:rPr lang="en-US" sz="1400" dirty="0">
                <a:solidFill>
                  <a:schemeClr val="tx1">
                    <a:lumMod val="65000"/>
                    <a:lumOff val="35000"/>
                  </a:schemeClr>
                </a:solidFill>
                <a:ea typeface="ＭＳ Ｐゴシック"/>
              </a:rPr>
              <a:t>Planning</a:t>
            </a:r>
          </a:p>
          <a:p>
            <a:pPr marL="285115" indent="-285115">
              <a:lnSpc>
                <a:spcPct val="90000"/>
              </a:lnSpc>
            </a:pPr>
            <a:r>
              <a:rPr lang="en-US" sz="1400" dirty="0">
                <a:solidFill>
                  <a:schemeClr val="tx1">
                    <a:lumMod val="65000"/>
                    <a:lumOff val="35000"/>
                  </a:schemeClr>
                </a:solidFill>
                <a:ea typeface="ＭＳ Ｐゴシック"/>
              </a:rPr>
              <a:t>Communication</a:t>
            </a:r>
          </a:p>
          <a:p>
            <a:pPr marL="285115" indent="-285115">
              <a:lnSpc>
                <a:spcPct val="90000"/>
              </a:lnSpc>
            </a:pPr>
            <a:r>
              <a:rPr lang="en-US" sz="1400" dirty="0">
                <a:solidFill>
                  <a:schemeClr val="tx1">
                    <a:lumMod val="65000"/>
                    <a:lumOff val="35000"/>
                  </a:schemeClr>
                </a:solidFill>
                <a:ea typeface="ＭＳ Ｐゴシック"/>
              </a:rPr>
              <a:t>Social interactions</a:t>
            </a:r>
          </a:p>
          <a:p>
            <a:pPr marL="285115" indent="-285115">
              <a:lnSpc>
                <a:spcPct val="90000"/>
              </a:lnSpc>
            </a:pPr>
            <a:r>
              <a:rPr lang="en-US" sz="1400" dirty="0">
                <a:solidFill>
                  <a:schemeClr val="tx1">
                    <a:lumMod val="65000"/>
                    <a:lumOff val="35000"/>
                  </a:schemeClr>
                </a:solidFill>
                <a:ea typeface="ＭＳ Ｐゴシック"/>
              </a:rPr>
              <a:t>Stress management</a:t>
            </a:r>
          </a:p>
          <a:p>
            <a:pPr marL="285115" indent="-285115">
              <a:lnSpc>
                <a:spcPct val="90000"/>
              </a:lnSpc>
            </a:pPr>
            <a:r>
              <a:rPr lang="en-US" sz="1400" dirty="0">
                <a:solidFill>
                  <a:schemeClr val="tx1">
                    <a:lumMod val="65000"/>
                    <a:lumOff val="35000"/>
                  </a:schemeClr>
                </a:solidFill>
                <a:ea typeface="ＭＳ Ｐゴシック"/>
              </a:rPr>
              <a:t>Motivation</a:t>
            </a:r>
          </a:p>
          <a:p>
            <a:pPr marL="0" indent="0">
              <a:lnSpc>
                <a:spcPct val="90000"/>
              </a:lnSpc>
              <a:buNone/>
            </a:pPr>
            <a:endParaRPr lang="en-US" sz="1050" dirty="0">
              <a:solidFill>
                <a:schemeClr val="tx1">
                  <a:lumMod val="65000"/>
                  <a:lumOff val="35000"/>
                </a:schemeClr>
              </a:solidFill>
            </a:endParaRPr>
          </a:p>
          <a:p>
            <a:pPr marL="0" indent="0">
              <a:lnSpc>
                <a:spcPct val="90000"/>
              </a:lnSpc>
              <a:buNone/>
            </a:pPr>
            <a:r>
              <a:rPr lang="en-US" sz="1800" b="1" dirty="0">
                <a:solidFill>
                  <a:schemeClr val="tx1">
                    <a:lumMod val="65000"/>
                    <a:lumOff val="35000"/>
                  </a:schemeClr>
                </a:solidFill>
                <a:ea typeface="ＭＳ Ｐゴシック"/>
              </a:rPr>
              <a:t>BUT….</a:t>
            </a:r>
          </a:p>
        </p:txBody>
      </p:sp>
      <p:pic>
        <p:nvPicPr>
          <p:cNvPr id="4" name="Picture 3" descr="Diagram of a brain as a computer">
            <a:extLst>
              <a:ext uri="{FF2B5EF4-FFF2-40B4-BE49-F238E27FC236}">
                <a16:creationId xmlns:a16="http://schemas.microsoft.com/office/drawing/2014/main" id="{D9B1E61F-F9E6-5972-9110-57E29D0AC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71" y="1650700"/>
            <a:ext cx="2787885" cy="268334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880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14BC-916E-DF7F-1B3D-4449EE2B91BF}"/>
              </a:ext>
            </a:extLst>
          </p:cNvPr>
          <p:cNvSpPr>
            <a:spLocks noGrp="1"/>
          </p:cNvSpPr>
          <p:nvPr>
            <p:ph type="title"/>
          </p:nvPr>
        </p:nvSpPr>
        <p:spPr/>
        <p:txBody>
          <a:bodyPr>
            <a:normAutofit fontScale="90000"/>
          </a:bodyPr>
          <a:lstStyle/>
          <a:p>
            <a:r>
              <a:rPr lang="en-US" dirty="0"/>
              <a:t>Thinking about impacts as differences, not deficits </a:t>
            </a:r>
          </a:p>
        </p:txBody>
      </p:sp>
      <p:sp>
        <p:nvSpPr>
          <p:cNvPr id="3" name="Content Placeholder 2">
            <a:extLst>
              <a:ext uri="{FF2B5EF4-FFF2-40B4-BE49-F238E27FC236}">
                <a16:creationId xmlns:a16="http://schemas.microsoft.com/office/drawing/2014/main" id="{7FB8F52A-4516-2E75-3CF0-6D9573636AE1}"/>
              </a:ext>
            </a:extLst>
          </p:cNvPr>
          <p:cNvSpPr>
            <a:spLocks noGrp="1"/>
          </p:cNvSpPr>
          <p:nvPr>
            <p:ph idx="1"/>
          </p:nvPr>
        </p:nvSpPr>
        <p:spPr>
          <a:xfrm>
            <a:off x="457200" y="1400228"/>
            <a:ext cx="8074036" cy="3049871"/>
          </a:xfrm>
        </p:spPr>
        <p:txBody>
          <a:bodyPr lIns="91440" tIns="45720" rIns="91440" bIns="45720" anchor="t"/>
          <a:lstStyle/>
          <a:p>
            <a:r>
              <a:rPr lang="en-US" sz="1800" dirty="0">
                <a:solidFill>
                  <a:schemeClr val="tx1">
                    <a:lumMod val="65000"/>
                    <a:lumOff val="35000"/>
                  </a:schemeClr>
                </a:solidFill>
                <a:ea typeface="Calibri"/>
                <a:cs typeface="Calibri"/>
              </a:rPr>
              <a:t>Impacts of nonapparent disabilities/neurodivergence tend to be seen negatively by others because we are looking from a </a:t>
            </a:r>
            <a:r>
              <a:rPr lang="en-US" sz="1800" b="1" dirty="0">
                <a:solidFill>
                  <a:schemeClr val="tx1">
                    <a:lumMod val="65000"/>
                    <a:lumOff val="35000"/>
                  </a:schemeClr>
                </a:solidFill>
                <a:ea typeface="Calibri"/>
                <a:cs typeface="Calibri"/>
              </a:rPr>
              <a:t>pathology lens </a:t>
            </a:r>
            <a:r>
              <a:rPr lang="en-US" sz="1800" dirty="0">
                <a:solidFill>
                  <a:schemeClr val="tx1">
                    <a:lumMod val="65000"/>
                    <a:lumOff val="35000"/>
                  </a:schemeClr>
                </a:solidFill>
                <a:ea typeface="Calibri"/>
                <a:cs typeface="Calibri"/>
              </a:rPr>
              <a:t>(where the ideal outcome is compliance) and from a </a:t>
            </a:r>
            <a:r>
              <a:rPr lang="en-US" sz="1800" b="1" dirty="0">
                <a:solidFill>
                  <a:schemeClr val="tx1">
                    <a:lumMod val="65000"/>
                    <a:lumOff val="35000"/>
                  </a:schemeClr>
                </a:solidFill>
                <a:ea typeface="Calibri"/>
                <a:cs typeface="Calibri"/>
              </a:rPr>
              <a:t>neuronormative lens</a:t>
            </a:r>
            <a:r>
              <a:rPr lang="en-US" sz="1800" dirty="0">
                <a:solidFill>
                  <a:schemeClr val="tx1">
                    <a:lumMod val="65000"/>
                    <a:lumOff val="35000"/>
                  </a:schemeClr>
                </a:solidFill>
                <a:ea typeface="Calibri"/>
                <a:cs typeface="Calibri"/>
              </a:rPr>
              <a:t> where we prioritize the neurotypical experience</a:t>
            </a:r>
          </a:p>
          <a:p>
            <a:r>
              <a:rPr lang="en-US" sz="1800" dirty="0">
                <a:solidFill>
                  <a:schemeClr val="tx1">
                    <a:lumMod val="65000"/>
                    <a:lumOff val="35000"/>
                  </a:schemeClr>
                </a:solidFill>
                <a:ea typeface="Calibri"/>
                <a:cs typeface="Calibri"/>
              </a:rPr>
              <a:t>From a neurodiversity lens, people should get to decide what is functional and dysfunctional</a:t>
            </a:r>
          </a:p>
          <a:p>
            <a:pPr marL="556895" lvl="1" indent="-213995">
              <a:buClr>
                <a:srgbClr val="404040"/>
              </a:buClr>
              <a:buFont typeface="Courier New"/>
              <a:buChar char="o"/>
            </a:pPr>
            <a:r>
              <a:rPr lang="en-US" sz="1500" dirty="0">
                <a:solidFill>
                  <a:schemeClr val="tx1">
                    <a:lumMod val="65000"/>
                    <a:lumOff val="35000"/>
                  </a:schemeClr>
                </a:solidFill>
                <a:ea typeface="ＭＳ Ｐゴシック"/>
              </a:rPr>
              <a:t>There is not one right way to be/to do things. Executive functioning skills and brain/body function are a spectrum.</a:t>
            </a:r>
            <a:endParaRPr lang="en-US" sz="1500" dirty="0">
              <a:solidFill>
                <a:schemeClr val="tx1">
                  <a:lumMod val="65000"/>
                  <a:lumOff val="35000"/>
                </a:schemeClr>
              </a:solidFill>
            </a:endParaRPr>
          </a:p>
        </p:txBody>
      </p:sp>
    </p:spTree>
    <p:extLst>
      <p:ext uri="{BB962C8B-B14F-4D97-AF65-F5344CB8AC3E}">
        <p14:creationId xmlns:p14="http://schemas.microsoft.com/office/powerpoint/2010/main" val="11993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6970-EBA0-6F8E-4CCF-3BE4701C83B6}"/>
              </a:ext>
            </a:extLst>
          </p:cNvPr>
          <p:cNvSpPr>
            <a:spLocks noGrp="1"/>
          </p:cNvSpPr>
          <p:nvPr>
            <p:ph type="title"/>
          </p:nvPr>
        </p:nvSpPr>
        <p:spPr>
          <a:xfrm>
            <a:off x="457200" y="739377"/>
            <a:ext cx="8435340" cy="360175"/>
          </a:xfrm>
        </p:spPr>
        <p:txBody>
          <a:bodyPr lIns="91440" tIns="45720" rIns="91440" bIns="45720" anchor="t">
            <a:normAutofit fontScale="90000"/>
          </a:bodyPr>
          <a:lstStyle/>
          <a:p>
            <a:r>
              <a:rPr lang="en-US" dirty="0">
                <a:ea typeface="ＭＳ Ｐゴシック"/>
              </a:rPr>
              <a:t>Sonny Jane Wise (they/them) @livedexperienceeducator</a:t>
            </a:r>
            <a:endParaRPr lang="en-US" dirty="0"/>
          </a:p>
        </p:txBody>
      </p:sp>
      <p:pic>
        <p:nvPicPr>
          <p:cNvPr id="4" name="Content Placeholder 3" descr="Sense of urgency: Executive functioning skills prioritise doing things on demand which leaves no room for individual differences, e.g. we must be able to start a task immediately, we must be able to shift our attention on demand, we must be able to regulate our emotions straight away, we must be able to process information quickly.">
            <a:extLst>
              <a:ext uri="{FF2B5EF4-FFF2-40B4-BE49-F238E27FC236}">
                <a16:creationId xmlns:a16="http://schemas.microsoft.com/office/drawing/2014/main" id="{7FF07D2B-112F-DFBF-61A5-8FAF5F6805E0}"/>
              </a:ext>
            </a:extLst>
          </p:cNvPr>
          <p:cNvPicPr>
            <a:picLocks noGrp="1" noChangeAspect="1"/>
          </p:cNvPicPr>
          <p:nvPr>
            <p:ph idx="1"/>
          </p:nvPr>
        </p:nvPicPr>
        <p:blipFill>
          <a:blip r:embed="rId2"/>
          <a:stretch>
            <a:fillRect/>
          </a:stretch>
        </p:blipFill>
        <p:spPr>
          <a:xfrm>
            <a:off x="454178" y="1283054"/>
            <a:ext cx="2490163" cy="3086100"/>
          </a:xfrm>
        </p:spPr>
      </p:pic>
      <p:pic>
        <p:nvPicPr>
          <p:cNvPr id="5" name="Picture 4" descr="One Right Way: we have determined one right way of doing things which has resulted in a seat of executive functioning skills that ar eseen [as] the right skills to possess e.g. You. must be able to shift yourattention on demand, you must be able to sustain your focus on a task, you must be able to remember steps without assistance, you must be able to prioritise accordingly. ">
            <a:extLst>
              <a:ext uri="{FF2B5EF4-FFF2-40B4-BE49-F238E27FC236}">
                <a16:creationId xmlns:a16="http://schemas.microsoft.com/office/drawing/2014/main" id="{70C76D67-6F2A-A6CD-AA49-04E562FC8073}"/>
              </a:ext>
            </a:extLst>
          </p:cNvPr>
          <p:cNvPicPr>
            <a:picLocks noChangeAspect="1"/>
          </p:cNvPicPr>
          <p:nvPr/>
        </p:nvPicPr>
        <p:blipFill>
          <a:blip r:embed="rId3"/>
          <a:stretch>
            <a:fillRect/>
          </a:stretch>
        </p:blipFill>
        <p:spPr>
          <a:xfrm>
            <a:off x="3078128" y="1279467"/>
            <a:ext cx="2993978" cy="3086100"/>
          </a:xfrm>
          <a:prstGeom prst="rect">
            <a:avLst/>
          </a:prstGeom>
        </p:spPr>
      </p:pic>
      <p:pic>
        <p:nvPicPr>
          <p:cNvPr id="6" name="Picture 5" descr="Defensiveness: Western society’s tendency to respond with defensiveness has led us to reject any deviation from what we view as the one right way to function or do things. We pathologise and blame individuals if they don’t meet the expectations of executive functioning skills. ">
            <a:extLst>
              <a:ext uri="{FF2B5EF4-FFF2-40B4-BE49-F238E27FC236}">
                <a16:creationId xmlns:a16="http://schemas.microsoft.com/office/drawing/2014/main" id="{0B217CC0-218A-E19D-A989-4BA01CCE1477}"/>
              </a:ext>
            </a:extLst>
          </p:cNvPr>
          <p:cNvPicPr>
            <a:picLocks noChangeAspect="1"/>
          </p:cNvPicPr>
          <p:nvPr/>
        </p:nvPicPr>
        <p:blipFill>
          <a:blip r:embed="rId4"/>
          <a:stretch>
            <a:fillRect/>
          </a:stretch>
        </p:blipFill>
        <p:spPr>
          <a:xfrm>
            <a:off x="6183953" y="1275657"/>
            <a:ext cx="2461307" cy="3086100"/>
          </a:xfrm>
          <a:prstGeom prst="rect">
            <a:avLst/>
          </a:prstGeom>
        </p:spPr>
      </p:pic>
      <p:sp>
        <p:nvSpPr>
          <p:cNvPr id="7" name="TextBox 6">
            <a:extLst>
              <a:ext uri="{FF2B5EF4-FFF2-40B4-BE49-F238E27FC236}">
                <a16:creationId xmlns:a16="http://schemas.microsoft.com/office/drawing/2014/main" id="{BBF5C8B4-7C58-0BB9-636F-B14F77BB467C}"/>
              </a:ext>
            </a:extLst>
          </p:cNvPr>
          <p:cNvSpPr txBox="1"/>
          <p:nvPr/>
        </p:nvSpPr>
        <p:spPr>
          <a:xfrm>
            <a:off x="4677987" y="4540481"/>
            <a:ext cx="4338204"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latin typeface="Arial"/>
                <a:ea typeface="ＭＳ Ｐゴシック"/>
              </a:rPr>
              <a:t>Sonny Jane Wise [@livedexperienceeducator]. Photo series of quotes related to executive functioning. </a:t>
            </a:r>
            <a:r>
              <a:rPr lang="en-US" sz="900" i="1" dirty="0">
                <a:latin typeface="Arial"/>
                <a:ea typeface="ＭＳ Ｐゴシック"/>
              </a:rPr>
              <a:t>Instagram. </a:t>
            </a:r>
            <a:r>
              <a:rPr lang="en-US" sz="900" dirty="0">
                <a:latin typeface="Arial"/>
                <a:ea typeface="ＭＳ Ｐゴシック"/>
              </a:rPr>
              <a:t>12 September 2024, </a:t>
            </a:r>
            <a:r>
              <a:rPr lang="en-US" sz="900" dirty="0">
                <a:latin typeface="Arial"/>
                <a:ea typeface="ＭＳ Ｐゴシック"/>
                <a:cs typeface="Arial"/>
                <a:hlinkClick r:id="rId5"/>
              </a:rPr>
              <a:t>https://www.instagram.com/p/C_1wqv1Sukv/?igsh=MWw5b3FnZHU0ZzAzcw==</a:t>
            </a:r>
            <a:endParaRPr lang="en-US" sz="900" dirty="0"/>
          </a:p>
        </p:txBody>
      </p:sp>
    </p:spTree>
    <p:extLst>
      <p:ext uri="{BB962C8B-B14F-4D97-AF65-F5344CB8AC3E}">
        <p14:creationId xmlns:p14="http://schemas.microsoft.com/office/powerpoint/2010/main" val="363232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C0B5-F712-7083-C7C0-7775C6037E81}"/>
              </a:ext>
            </a:extLst>
          </p:cNvPr>
          <p:cNvSpPr>
            <a:spLocks noGrp="1"/>
          </p:cNvSpPr>
          <p:nvPr>
            <p:ph type="title"/>
          </p:nvPr>
        </p:nvSpPr>
        <p:spPr/>
        <p:txBody>
          <a:bodyPr lIns="91440" tIns="45720" rIns="91440" bIns="45720" anchor="t">
            <a:normAutofit fontScale="90000"/>
          </a:bodyPr>
          <a:lstStyle/>
          <a:p>
            <a:r>
              <a:rPr lang="en-US" dirty="0">
                <a:ea typeface="ＭＳ Ｐゴシック"/>
              </a:rPr>
              <a:t>Sonny Jane Wise cont. </a:t>
            </a:r>
          </a:p>
        </p:txBody>
      </p:sp>
      <p:sp>
        <p:nvSpPr>
          <p:cNvPr id="6" name="Content Placeholder 5">
            <a:extLst>
              <a:ext uri="{FF2B5EF4-FFF2-40B4-BE49-F238E27FC236}">
                <a16:creationId xmlns:a16="http://schemas.microsoft.com/office/drawing/2014/main" id="{3654CD4E-E91E-E67C-B1DD-55F210BCCDAF}"/>
              </a:ext>
            </a:extLst>
          </p:cNvPr>
          <p:cNvSpPr>
            <a:spLocks noGrp="1"/>
          </p:cNvSpPr>
          <p:nvPr>
            <p:ph idx="1"/>
          </p:nvPr>
        </p:nvSpPr>
        <p:spPr/>
        <p:txBody>
          <a:bodyPr lIns="91440" tIns="45720" rIns="91440" bIns="45720" anchor="t"/>
          <a:lstStyle/>
          <a:p>
            <a:r>
              <a:rPr lang="en-US" dirty="0">
                <a:ea typeface="ＭＳ Ｐゴシック"/>
              </a:rPr>
              <a:t>"I'm not saying our challenges with executive functioning aren’t disabling, because they are, but I am saying that lacking certain EF skills doesn’t mean there's something biologically </a:t>
            </a:r>
            <a:r>
              <a:rPr lang="en-US" i="1" dirty="0">
                <a:ea typeface="ＭＳ Ｐゴシック"/>
              </a:rPr>
              <a:t>wrong</a:t>
            </a:r>
            <a:r>
              <a:rPr lang="en-US" dirty="0">
                <a:ea typeface="ＭＳ Ｐゴシック"/>
              </a:rPr>
              <a:t> with our brains" </a:t>
            </a:r>
          </a:p>
          <a:p>
            <a:r>
              <a:rPr lang="en-US" dirty="0">
                <a:ea typeface="ＭＳ Ｐゴシック"/>
              </a:rPr>
              <a:t>"Understanding how executive functioning skills are actually a set of rules shaped by white supremacy has allowed me to shift the blame from myself and instead, accommodate my differences without viewing them as personal failings" </a:t>
            </a:r>
            <a:endParaRPr lang="en-US" dirty="0"/>
          </a:p>
        </p:txBody>
      </p:sp>
      <p:sp>
        <p:nvSpPr>
          <p:cNvPr id="8" name="TextBox 7">
            <a:extLst>
              <a:ext uri="{FF2B5EF4-FFF2-40B4-BE49-F238E27FC236}">
                <a16:creationId xmlns:a16="http://schemas.microsoft.com/office/drawing/2014/main" id="{9941E44B-D154-5149-A043-B2BA721178CC}"/>
              </a:ext>
            </a:extLst>
          </p:cNvPr>
          <p:cNvSpPr txBox="1"/>
          <p:nvPr/>
        </p:nvSpPr>
        <p:spPr>
          <a:xfrm>
            <a:off x="6309360" y="4286250"/>
            <a:ext cx="2743200"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Sonny Jane Wise [@livedexperienceeducator]. Photo series of quotes related to executive functioning. </a:t>
            </a:r>
            <a:r>
              <a:rPr lang="en-US" sz="900" i="1" dirty="0"/>
              <a:t>Instagram. </a:t>
            </a:r>
            <a:r>
              <a:rPr lang="en-US" sz="900" dirty="0"/>
              <a:t>12 September 2024, </a:t>
            </a:r>
            <a:r>
              <a:rPr lang="en-US" sz="900" u="sng" dirty="0">
                <a:solidFill>
                  <a:srgbClr val="0000FF"/>
                </a:solidFill>
                <a:hlinkClick r:id="rId2"/>
              </a:rPr>
              <a:t>https://www.instagram.com/p/C_1wqv1Sukv/?igsh=MWw5b3FnZHU0ZzAzcw==</a:t>
            </a:r>
            <a:r>
              <a:rPr lang="en-US" sz="900" dirty="0"/>
              <a:t>​</a:t>
            </a:r>
          </a:p>
        </p:txBody>
      </p:sp>
    </p:spTree>
    <p:extLst>
      <p:ext uri="{BB962C8B-B14F-4D97-AF65-F5344CB8AC3E}">
        <p14:creationId xmlns:p14="http://schemas.microsoft.com/office/powerpoint/2010/main" val="4004520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7A8C-4C30-8BF7-1FF3-243CF0E3A997}"/>
              </a:ext>
            </a:extLst>
          </p:cNvPr>
          <p:cNvSpPr>
            <a:spLocks noGrp="1"/>
          </p:cNvSpPr>
          <p:nvPr>
            <p:ph type="title"/>
          </p:nvPr>
        </p:nvSpPr>
        <p:spPr/>
        <p:txBody>
          <a:bodyPr>
            <a:normAutofit fontScale="90000"/>
          </a:bodyPr>
          <a:lstStyle/>
          <a:p>
            <a:r>
              <a:rPr lang="en-US" dirty="0">
                <a:latin typeface="Arial"/>
                <a:cs typeface="Arial"/>
              </a:rPr>
              <a:t>Language Matters!</a:t>
            </a:r>
            <a:endParaRPr lang="en-US" dirty="0"/>
          </a:p>
        </p:txBody>
      </p:sp>
      <p:sp>
        <p:nvSpPr>
          <p:cNvPr id="4" name="TextBox 3">
            <a:extLst>
              <a:ext uri="{FF2B5EF4-FFF2-40B4-BE49-F238E27FC236}">
                <a16:creationId xmlns:a16="http://schemas.microsoft.com/office/drawing/2014/main" id="{8FE05850-EC86-F642-3624-2EC3A6C6EDE3}"/>
              </a:ext>
            </a:extLst>
          </p:cNvPr>
          <p:cNvSpPr txBox="1"/>
          <p:nvPr/>
        </p:nvSpPr>
        <p:spPr>
          <a:xfrm>
            <a:off x="778213" y="3052053"/>
            <a:ext cx="78317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600" b="0" i="0" u="none" strike="noStrike" baseline="0" dirty="0">
                <a:solidFill>
                  <a:schemeClr val="bg1"/>
                </a:solidFill>
                <a:latin typeface="Arial"/>
                <a:ea typeface="ＭＳ Ｐゴシック"/>
              </a:rPr>
              <a:t>Person first vs. Identity first language </a:t>
            </a:r>
            <a:r>
              <a:rPr lang="en-US" sz="1600" b="0" i="0" dirty="0">
                <a:solidFill>
                  <a:schemeClr val="bg1"/>
                </a:solidFill>
                <a:latin typeface="Arial"/>
                <a:ea typeface="ＭＳ Ｐゴシック"/>
              </a:rPr>
              <a:t>​</a:t>
            </a:r>
          </a:p>
          <a:p>
            <a:r>
              <a:rPr lang="en-US" sz="1600" b="0" i="0" dirty="0">
                <a:solidFill>
                  <a:schemeClr val="bg1"/>
                </a:solidFill>
                <a:latin typeface="Arial"/>
                <a:ea typeface="ＭＳ Ｐゴシック"/>
              </a:rPr>
              <a:t>​</a:t>
            </a:r>
            <a:br>
              <a:rPr lang="en-US" sz="1600" b="0" i="0" dirty="0">
                <a:latin typeface="Arial"/>
              </a:rPr>
            </a:br>
            <a:r>
              <a:rPr lang="en-US" sz="1600" b="0" i="0" u="none" strike="noStrike" baseline="0" dirty="0">
                <a:solidFill>
                  <a:schemeClr val="bg1"/>
                </a:solidFill>
                <a:latin typeface="Arial"/>
                <a:ea typeface="ＭＳ Ｐゴシック"/>
              </a:rPr>
              <a:t>Identity is decided individually. As are communication preferences. </a:t>
            </a:r>
            <a:endParaRPr lang="en-US" dirty="0">
              <a:solidFill>
                <a:schemeClr val="bg1"/>
              </a:solidFill>
              <a:ea typeface="ＭＳ Ｐゴシック"/>
            </a:endParaRPr>
          </a:p>
          <a:p>
            <a:pPr algn="l"/>
            <a:r>
              <a:rPr lang="en-US" sz="1600" b="0" i="0" u="none" strike="noStrike" baseline="0" dirty="0">
                <a:solidFill>
                  <a:schemeClr val="bg1"/>
                </a:solidFill>
                <a:latin typeface="Arial"/>
                <a:ea typeface="ＭＳ Ｐゴシック"/>
              </a:rPr>
              <a:t>Listen to the person you are talking to! </a:t>
            </a:r>
            <a:r>
              <a:rPr lang="en-US" sz="1600" b="0" i="0" dirty="0">
                <a:solidFill>
                  <a:schemeClr val="bg1"/>
                </a:solidFill>
                <a:latin typeface="Arial"/>
                <a:ea typeface="ＭＳ Ｐゴシック"/>
              </a:rPr>
              <a:t>​</a:t>
            </a:r>
            <a:endParaRPr lang="en-US" dirty="0">
              <a:solidFill>
                <a:schemeClr val="bg1"/>
              </a:solidFill>
              <a:ea typeface="ＭＳ Ｐゴシック"/>
            </a:endParaRPr>
          </a:p>
        </p:txBody>
      </p:sp>
    </p:spTree>
    <p:extLst>
      <p:ext uri="{BB962C8B-B14F-4D97-AF65-F5344CB8AC3E}">
        <p14:creationId xmlns:p14="http://schemas.microsoft.com/office/powerpoint/2010/main" val="341534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5834-CBAA-1FF1-09A4-B9B62B9402A9}"/>
              </a:ext>
            </a:extLst>
          </p:cNvPr>
          <p:cNvSpPr>
            <a:spLocks noGrp="1"/>
          </p:cNvSpPr>
          <p:nvPr>
            <p:ph type="title"/>
          </p:nvPr>
        </p:nvSpPr>
        <p:spPr/>
        <p:txBody>
          <a:bodyPr>
            <a:normAutofit fontScale="90000"/>
          </a:bodyPr>
          <a:lstStyle/>
          <a:p>
            <a:r>
              <a:rPr lang="en-US" dirty="0"/>
              <a:t>Language Matters (2)</a:t>
            </a:r>
          </a:p>
        </p:txBody>
      </p:sp>
      <p:sp>
        <p:nvSpPr>
          <p:cNvPr id="3" name="Content Placeholder 2">
            <a:extLst>
              <a:ext uri="{FF2B5EF4-FFF2-40B4-BE49-F238E27FC236}">
                <a16:creationId xmlns:a16="http://schemas.microsoft.com/office/drawing/2014/main" id="{93A6B9B3-29F7-EF0A-94A6-DF851A6C1EB2}"/>
              </a:ext>
            </a:extLst>
          </p:cNvPr>
          <p:cNvSpPr>
            <a:spLocks noGrp="1"/>
          </p:cNvSpPr>
          <p:nvPr>
            <p:ph idx="1"/>
          </p:nvPr>
        </p:nvSpPr>
        <p:spPr/>
        <p:txBody>
          <a:bodyPr>
            <a:normAutofit lnSpcReduction="10000"/>
          </a:bodyPr>
          <a:lstStyle/>
          <a:p>
            <a:r>
              <a:rPr lang="en-US" sz="1600" b="1" dirty="0">
                <a:solidFill>
                  <a:srgbClr val="008208"/>
                </a:solidFill>
              </a:rPr>
              <a:t>General language</a:t>
            </a:r>
            <a:r>
              <a:rPr lang="en-US" sz="1600" dirty="0"/>
              <a:t>: the words “disability” and “disabled” are okay to use! Trying to dance around the words by saying “differently abled”, “special needs”, “(dis)Ability”, “mentally/physically challenged” is usually offensive and can promote bias. Avoid making up words to describe disability. </a:t>
            </a:r>
          </a:p>
          <a:p>
            <a:r>
              <a:rPr lang="en-US" sz="1600" dirty="0"/>
              <a:t>“High functioning” or “low functioning” are outdated and can be offensive. What to say instead? “access needs” </a:t>
            </a:r>
          </a:p>
          <a:p>
            <a:r>
              <a:rPr lang="en-US" sz="1600" dirty="0"/>
              <a:t>Saying someone “suffers from” a condition places judgment. Just because someone has a disability doesn’t mean they are suffering.</a:t>
            </a:r>
          </a:p>
          <a:p>
            <a:r>
              <a:rPr lang="en-US" sz="1600" dirty="0"/>
              <a:t>Think about common language you might use and how it can be stigmatizing: “she’s a psycho”, “that’s crazy”, “wheelchair bound”, “I’m so OCD”  </a:t>
            </a:r>
          </a:p>
          <a:p>
            <a:r>
              <a:rPr lang="en-US" sz="1600" dirty="0"/>
              <a:t>When it’s relevant: ASK preferences! </a:t>
            </a:r>
          </a:p>
          <a:p>
            <a:r>
              <a:rPr lang="en-US" sz="1600" dirty="0"/>
              <a:t>MSU Brand Studio has an </a:t>
            </a:r>
            <a:r>
              <a:rPr lang="en-US" sz="1600" dirty="0">
                <a:hlinkClick r:id="rId2"/>
              </a:rPr>
              <a:t>inclusive guide</a:t>
            </a:r>
            <a:r>
              <a:rPr lang="en-US" sz="1600" dirty="0"/>
              <a:t>, including </a:t>
            </a:r>
            <a:r>
              <a:rPr lang="en-US" sz="1600" dirty="0">
                <a:hlinkClick r:id="rId3"/>
              </a:rPr>
              <a:t>disability info/terminology</a:t>
            </a:r>
            <a:r>
              <a:rPr lang="en-US" sz="1600" dirty="0"/>
              <a:t>! </a:t>
            </a:r>
          </a:p>
        </p:txBody>
      </p:sp>
    </p:spTree>
    <p:extLst>
      <p:ext uri="{BB962C8B-B14F-4D97-AF65-F5344CB8AC3E}">
        <p14:creationId xmlns:p14="http://schemas.microsoft.com/office/powerpoint/2010/main" val="288804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3D11-A020-48BC-5906-F0BEBC49C67C}"/>
              </a:ext>
            </a:extLst>
          </p:cNvPr>
          <p:cNvSpPr>
            <a:spLocks noGrp="1"/>
          </p:cNvSpPr>
          <p:nvPr>
            <p:ph type="title"/>
          </p:nvPr>
        </p:nvSpPr>
        <p:spPr/>
        <p:txBody>
          <a:bodyPr>
            <a:normAutofit fontScale="90000"/>
          </a:bodyPr>
          <a:lstStyle/>
          <a:p>
            <a:r>
              <a:rPr lang="en-US" dirty="0"/>
              <a:t>Language Matters (3)</a:t>
            </a:r>
          </a:p>
        </p:txBody>
      </p:sp>
      <p:sp>
        <p:nvSpPr>
          <p:cNvPr id="3" name="Content Placeholder 2">
            <a:extLst>
              <a:ext uri="{FF2B5EF4-FFF2-40B4-BE49-F238E27FC236}">
                <a16:creationId xmlns:a16="http://schemas.microsoft.com/office/drawing/2014/main" id="{9305FD8D-55CA-7058-18A0-EFAA8E8603AC}"/>
              </a:ext>
            </a:extLst>
          </p:cNvPr>
          <p:cNvSpPr>
            <a:spLocks noGrp="1"/>
          </p:cNvSpPr>
          <p:nvPr>
            <p:ph idx="1"/>
          </p:nvPr>
        </p:nvSpPr>
        <p:spPr/>
        <p:txBody>
          <a:bodyPr lIns="91440" tIns="45720" rIns="91440" bIns="45720" anchor="t">
            <a:normAutofit lnSpcReduction="10000"/>
          </a:bodyPr>
          <a:lstStyle/>
          <a:p>
            <a:pPr marL="0" indent="0">
              <a:lnSpc>
                <a:spcPct val="90000"/>
              </a:lnSpc>
              <a:buNone/>
            </a:pPr>
            <a:r>
              <a:rPr lang="en-US" sz="2400" b="1" dirty="0">
                <a:solidFill>
                  <a:schemeClr val="tx1">
                    <a:alpha val="70000"/>
                  </a:schemeClr>
                </a:solidFill>
                <a:ea typeface="Verdana"/>
              </a:rPr>
              <a:t>Believe people when they have a need for accommodations or disclose they have a disability. </a:t>
            </a:r>
            <a:r>
              <a:rPr lang="en-US" sz="2400" dirty="0">
                <a:solidFill>
                  <a:schemeClr val="tx1">
                    <a:alpha val="70000"/>
                  </a:schemeClr>
                </a:solidFill>
                <a:ea typeface="Verdana"/>
              </a:rPr>
              <a:t>Create an atmosphere of encouragement and validation.</a:t>
            </a:r>
            <a:br>
              <a:rPr lang="en-US" sz="2400" dirty="0">
                <a:ea typeface="Verdana" panose="020B0604030504040204" pitchFamily="34" charset="0"/>
              </a:rPr>
            </a:br>
            <a:endParaRPr lang="en-US" sz="2400" dirty="0">
              <a:solidFill>
                <a:schemeClr val="tx1">
                  <a:alpha val="70000"/>
                </a:schemeClr>
              </a:solidFill>
              <a:ea typeface="Verdana" panose="020B0604030504040204" pitchFamily="34" charset="0"/>
            </a:endParaRPr>
          </a:p>
          <a:p>
            <a:pPr marL="0" indent="0">
              <a:lnSpc>
                <a:spcPct val="90000"/>
              </a:lnSpc>
              <a:buNone/>
            </a:pPr>
            <a:r>
              <a:rPr lang="en-US" sz="2400" dirty="0">
                <a:solidFill>
                  <a:schemeClr val="tx1">
                    <a:alpha val="70000"/>
                  </a:schemeClr>
                </a:solidFill>
                <a:ea typeface="Verdana" panose="020B0604030504040204" pitchFamily="34" charset="0"/>
              </a:rPr>
              <a:t>Questioning a person’s need for an accommodation sends the message that </a:t>
            </a:r>
          </a:p>
          <a:p>
            <a:pPr marL="556895" lvl="1" indent="-213995">
              <a:lnSpc>
                <a:spcPct val="90000"/>
              </a:lnSpc>
            </a:pPr>
            <a:r>
              <a:rPr lang="en-US" sz="2000" dirty="0">
                <a:solidFill>
                  <a:schemeClr val="tx1">
                    <a:alpha val="70000"/>
                  </a:schemeClr>
                </a:solidFill>
                <a:ea typeface="Verdana" panose="020B0604030504040204" pitchFamily="34" charset="0"/>
              </a:rPr>
              <a:t>disabilities (especially nonapparent disabilities) are not real,</a:t>
            </a:r>
            <a:endParaRPr lang="en-US" sz="2000" dirty="0">
              <a:solidFill>
                <a:srgbClr val="000000">
                  <a:alpha val="70000"/>
                </a:srgbClr>
              </a:solidFill>
              <a:ea typeface="Verdana" panose="020B0604030504040204" pitchFamily="34" charset="0"/>
            </a:endParaRPr>
          </a:p>
          <a:p>
            <a:pPr marL="556895" lvl="1" indent="-213995">
              <a:lnSpc>
                <a:spcPct val="90000"/>
              </a:lnSpc>
            </a:pPr>
            <a:r>
              <a:rPr lang="en-US" sz="2000" dirty="0">
                <a:solidFill>
                  <a:schemeClr val="tx1">
                    <a:alpha val="70000"/>
                  </a:schemeClr>
                </a:solidFill>
                <a:ea typeface="Verdana" panose="020B0604030504040204" pitchFamily="34" charset="0"/>
              </a:rPr>
              <a:t>people with disabilities cannot be successful or, </a:t>
            </a:r>
            <a:endParaRPr lang="en-US" sz="2000" dirty="0">
              <a:solidFill>
                <a:srgbClr val="000000">
                  <a:alpha val="70000"/>
                </a:srgbClr>
              </a:solidFill>
              <a:ea typeface="Verdana" panose="020B0604030504040204" pitchFamily="34" charset="0"/>
            </a:endParaRPr>
          </a:p>
          <a:p>
            <a:pPr marL="556895" lvl="1" indent="-213995">
              <a:lnSpc>
                <a:spcPct val="90000"/>
              </a:lnSpc>
            </a:pPr>
            <a:r>
              <a:rPr lang="en-US" sz="2000" dirty="0">
                <a:solidFill>
                  <a:schemeClr val="tx1">
                    <a:alpha val="70000"/>
                  </a:schemeClr>
                </a:solidFill>
                <a:ea typeface="Verdana"/>
              </a:rPr>
              <a:t>the person may not “actually” have a disability</a:t>
            </a:r>
            <a:endParaRPr lang="en-US" dirty="0">
              <a:solidFill>
                <a:schemeClr val="tx1">
                  <a:alpha val="70000"/>
                </a:schemeClr>
              </a:solidFill>
              <a:ea typeface="Verdana"/>
            </a:endParaRPr>
          </a:p>
        </p:txBody>
      </p:sp>
    </p:spTree>
    <p:extLst>
      <p:ext uri="{BB962C8B-B14F-4D97-AF65-F5344CB8AC3E}">
        <p14:creationId xmlns:p14="http://schemas.microsoft.com/office/powerpoint/2010/main" val="122489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4352-3BAD-16DA-A9D9-ED2D94BD9756}"/>
              </a:ext>
            </a:extLst>
          </p:cNvPr>
          <p:cNvSpPr>
            <a:spLocks noGrp="1"/>
          </p:cNvSpPr>
          <p:nvPr>
            <p:ph type="title"/>
          </p:nvPr>
        </p:nvSpPr>
        <p:spPr/>
        <p:txBody>
          <a:bodyPr lIns="91440" tIns="45720" rIns="91440" bIns="45720" anchor="t">
            <a:normAutofit fontScale="90000"/>
          </a:bodyPr>
          <a:lstStyle/>
          <a:p>
            <a:r>
              <a:rPr lang="en-US" dirty="0">
                <a:ea typeface="ＭＳ Ｐゴシック"/>
              </a:rPr>
              <a:t>Considerations for Neurodivergent &amp; Non-apparent Disability Experiences </a:t>
            </a:r>
          </a:p>
        </p:txBody>
      </p:sp>
      <p:sp>
        <p:nvSpPr>
          <p:cNvPr id="3" name="Content Placeholder 2">
            <a:extLst>
              <a:ext uri="{FF2B5EF4-FFF2-40B4-BE49-F238E27FC236}">
                <a16:creationId xmlns:a16="http://schemas.microsoft.com/office/drawing/2014/main" id="{ECE048EC-F311-B796-F977-477358149B91}"/>
              </a:ext>
            </a:extLst>
          </p:cNvPr>
          <p:cNvSpPr>
            <a:spLocks noGrp="1"/>
          </p:cNvSpPr>
          <p:nvPr>
            <p:ph idx="1"/>
          </p:nvPr>
        </p:nvSpPr>
        <p:spPr>
          <a:xfrm>
            <a:off x="457200" y="1625080"/>
            <a:ext cx="8229600" cy="3049871"/>
          </a:xfrm>
        </p:spPr>
        <p:txBody>
          <a:bodyPr/>
          <a:lstStyle/>
          <a:p>
            <a:r>
              <a:rPr lang="en-US" sz="1800" dirty="0"/>
              <a:t>Masking: changing behavior, communication style, etc. to conform to neurotypical standards</a:t>
            </a:r>
          </a:p>
          <a:p>
            <a:r>
              <a:rPr lang="en-US" sz="1800" dirty="0"/>
              <a:t>Burnout</a:t>
            </a:r>
          </a:p>
          <a:p>
            <a:r>
              <a:rPr lang="en-US" sz="1800" dirty="0"/>
              <a:t>Chronic stress </a:t>
            </a:r>
          </a:p>
          <a:p>
            <a:r>
              <a:rPr lang="en-US" sz="1800" dirty="0"/>
              <a:t>Communication/social difficulties </a:t>
            </a:r>
          </a:p>
          <a:p>
            <a:r>
              <a:rPr lang="en-US" sz="1800" dirty="0"/>
              <a:t>Sensory sensitivities </a:t>
            </a:r>
          </a:p>
          <a:p>
            <a:pPr marL="0" indent="0">
              <a:buNone/>
            </a:pPr>
            <a:endParaRPr lang="en-US" dirty="0"/>
          </a:p>
        </p:txBody>
      </p:sp>
    </p:spTree>
    <p:extLst>
      <p:ext uri="{BB962C8B-B14F-4D97-AF65-F5344CB8AC3E}">
        <p14:creationId xmlns:p14="http://schemas.microsoft.com/office/powerpoint/2010/main" val="730953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978C5-0A98-736D-E52D-F8EB300F9F79}"/>
              </a:ext>
            </a:extLst>
          </p:cNvPr>
          <p:cNvSpPr>
            <a:spLocks noGrp="1"/>
          </p:cNvSpPr>
          <p:nvPr>
            <p:ph type="title"/>
          </p:nvPr>
        </p:nvSpPr>
        <p:spPr/>
        <p:txBody>
          <a:bodyPr lIns="91440" tIns="45720" rIns="91440" bIns="45720" anchor="t">
            <a:normAutofit fontScale="90000"/>
          </a:bodyPr>
          <a:lstStyle/>
          <a:p>
            <a:r>
              <a:rPr lang="en-US" dirty="0">
                <a:ea typeface="ＭＳ Ｐゴシック"/>
              </a:rPr>
              <a:t>Culture (1)</a:t>
            </a:r>
            <a:endParaRPr lang="en-US" dirty="0"/>
          </a:p>
        </p:txBody>
      </p:sp>
      <p:sp>
        <p:nvSpPr>
          <p:cNvPr id="3" name="Content Placeholder 2">
            <a:extLst>
              <a:ext uri="{FF2B5EF4-FFF2-40B4-BE49-F238E27FC236}">
                <a16:creationId xmlns:a16="http://schemas.microsoft.com/office/drawing/2014/main" id="{99084AFB-2871-5256-3F91-534B8D355542}"/>
              </a:ext>
            </a:extLst>
          </p:cNvPr>
          <p:cNvSpPr>
            <a:spLocks noGrp="1"/>
          </p:cNvSpPr>
          <p:nvPr>
            <p:ph idx="1"/>
          </p:nvPr>
        </p:nvSpPr>
        <p:spPr>
          <a:xfrm>
            <a:off x="457200" y="1287802"/>
            <a:ext cx="8229600" cy="3049871"/>
          </a:xfrm>
        </p:spPr>
        <p:txBody>
          <a:bodyPr lIns="91440" tIns="45720" rIns="91440" bIns="45720" anchor="t"/>
          <a:lstStyle/>
          <a:p>
            <a:pPr>
              <a:spcBef>
                <a:spcPts val="1000"/>
              </a:spcBef>
              <a:spcAft>
                <a:spcPts val="0"/>
              </a:spcAft>
            </a:pPr>
            <a:r>
              <a:rPr lang="en-US" sz="1200" b="1" dirty="0">
                <a:solidFill>
                  <a:srgbClr val="404040"/>
                </a:solidFill>
                <a:latin typeface="Century Gothic"/>
                <a:ea typeface="ＭＳ Ｐゴシック"/>
              </a:rPr>
              <a:t>Universal design:</a:t>
            </a:r>
            <a:r>
              <a:rPr lang="en-US" sz="1200" dirty="0">
                <a:solidFill>
                  <a:srgbClr val="404040"/>
                </a:solidFill>
                <a:latin typeface="Century Gothic"/>
                <a:ea typeface="ＭＳ Ｐゴシック"/>
              </a:rPr>
              <a:t> truly inclusive environment may mean that some accommodations aren't needed, but this doesn't negate all accommodations! For example: always using a microphone/captions, ensuring accessible events &amp; documents, monitoring environment for extremes (temperature, sound, light, etc.), allowing adequate processing time during presentations/conversations</a:t>
            </a:r>
          </a:p>
          <a:p>
            <a:pPr>
              <a:spcBef>
                <a:spcPts val="1000"/>
              </a:spcBef>
              <a:spcAft>
                <a:spcPts val="0"/>
              </a:spcAft>
            </a:pPr>
            <a:r>
              <a:rPr lang="en-US" sz="1200" b="1" dirty="0">
                <a:solidFill>
                  <a:srgbClr val="404040"/>
                </a:solidFill>
                <a:latin typeface="Century Gothic"/>
                <a:ea typeface="ＭＳ Ｐゴシック"/>
              </a:rPr>
              <a:t>Scheduling</a:t>
            </a:r>
            <a:r>
              <a:rPr lang="en-US" sz="1200" dirty="0">
                <a:solidFill>
                  <a:srgbClr val="404040"/>
                </a:solidFill>
                <a:latin typeface="Century Gothic"/>
                <a:ea typeface="ＭＳ Ｐゴシック"/>
              </a:rPr>
              <a:t>: offer as much notice/info as possible and have policies for emergency situations. Surprise meetings, after hours communications about office closures, and meetings without context can cause stress and confusion. </a:t>
            </a:r>
            <a:endParaRPr lang="en-US" sz="1200" dirty="0">
              <a:latin typeface="Century Gothic"/>
              <a:ea typeface="ＭＳ Ｐゴシック"/>
            </a:endParaRPr>
          </a:p>
          <a:p>
            <a:pPr>
              <a:spcBef>
                <a:spcPts val="1000"/>
              </a:spcBef>
              <a:spcAft>
                <a:spcPts val="0"/>
              </a:spcAft>
            </a:pPr>
            <a:r>
              <a:rPr lang="en-US" sz="1200" b="1" dirty="0">
                <a:solidFill>
                  <a:srgbClr val="404040"/>
                </a:solidFill>
                <a:latin typeface="Century Gothic"/>
                <a:ea typeface="ＭＳ Ｐゴシック"/>
              </a:rPr>
              <a:t>Mandatory "fun"</a:t>
            </a:r>
            <a:r>
              <a:rPr lang="en-US" sz="1200" dirty="0">
                <a:solidFill>
                  <a:srgbClr val="404040"/>
                </a:solidFill>
                <a:latin typeface="Century Gothic"/>
                <a:ea typeface="ＭＳ Ｐゴシック"/>
              </a:rPr>
              <a:t>: make it flexible and opt-in! Give LOTS of info in advance. </a:t>
            </a:r>
            <a:endParaRPr lang="en-US" sz="1200" dirty="0">
              <a:latin typeface="Century Gothic"/>
              <a:ea typeface="ＭＳ Ｐゴシック"/>
            </a:endParaRPr>
          </a:p>
          <a:p>
            <a:pPr>
              <a:spcBef>
                <a:spcPts val="1000"/>
              </a:spcBef>
              <a:spcAft>
                <a:spcPts val="0"/>
              </a:spcAft>
            </a:pPr>
            <a:r>
              <a:rPr lang="en-US" sz="1200" b="1" dirty="0">
                <a:solidFill>
                  <a:srgbClr val="404040"/>
                </a:solidFill>
                <a:latin typeface="Century Gothic"/>
                <a:ea typeface="ＭＳ Ｐゴシック"/>
              </a:rPr>
              <a:t>Dress codes</a:t>
            </a:r>
            <a:r>
              <a:rPr lang="en-US" sz="1200" dirty="0">
                <a:solidFill>
                  <a:srgbClr val="404040"/>
                </a:solidFill>
                <a:latin typeface="Century Gothic"/>
                <a:ea typeface="ＭＳ Ｐゴシック"/>
              </a:rPr>
              <a:t>: what's necessary and why? Can there be flexibility? Individuals may have sensory concerns or difficulty understanding norms.</a:t>
            </a:r>
            <a:endParaRPr lang="en-US" sz="1200" dirty="0">
              <a:latin typeface="Century Gothic"/>
              <a:ea typeface="ＭＳ Ｐゴシック"/>
            </a:endParaRPr>
          </a:p>
          <a:p>
            <a:pPr>
              <a:spcBef>
                <a:spcPts val="1000"/>
              </a:spcBef>
              <a:spcAft>
                <a:spcPts val="0"/>
              </a:spcAft>
            </a:pPr>
            <a:r>
              <a:rPr lang="en-US" sz="1200" b="1" dirty="0">
                <a:solidFill>
                  <a:srgbClr val="404040"/>
                </a:solidFill>
                <a:latin typeface="Century Gothic"/>
                <a:ea typeface="ＭＳ Ｐゴシック"/>
              </a:rPr>
              <a:t>Toxic positivity: </a:t>
            </a:r>
            <a:r>
              <a:rPr lang="en-US" sz="1200" dirty="0">
                <a:solidFill>
                  <a:srgbClr val="404040"/>
                </a:solidFill>
                <a:latin typeface="Century Gothic"/>
                <a:ea typeface="ＭＳ Ｐゴシック"/>
              </a:rPr>
              <a:t>an environment where showing signs of weakness or asking for help is taboo. Demonstrate and encourage honest communication and normalize emotional responses. Neurodivergent folks may have specific impacts related to emotional regulation and understanding social communication. </a:t>
            </a:r>
            <a:endParaRPr lang="en-US" sz="1200" dirty="0">
              <a:ea typeface="ＭＳ Ｐゴシック"/>
            </a:endParaRPr>
          </a:p>
        </p:txBody>
      </p:sp>
    </p:spTree>
    <p:extLst>
      <p:ext uri="{BB962C8B-B14F-4D97-AF65-F5344CB8AC3E}">
        <p14:creationId xmlns:p14="http://schemas.microsoft.com/office/powerpoint/2010/main" val="165126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D6AF-29B8-0955-F349-4B6DB57C3499}"/>
              </a:ext>
            </a:extLst>
          </p:cNvPr>
          <p:cNvSpPr>
            <a:spLocks noGrp="1"/>
          </p:cNvSpPr>
          <p:nvPr>
            <p:ph type="title"/>
          </p:nvPr>
        </p:nvSpPr>
        <p:spPr/>
        <p:txBody>
          <a:bodyPr lIns="91440" tIns="45720" rIns="91440" bIns="45720" anchor="t">
            <a:normAutofit fontScale="90000"/>
          </a:bodyPr>
          <a:lstStyle/>
          <a:p>
            <a:r>
              <a:rPr lang="en-US" dirty="0">
                <a:ea typeface="ＭＳ Ｐゴシック"/>
              </a:rPr>
              <a:t>Culture (2)</a:t>
            </a:r>
            <a:endParaRPr lang="en-US" dirty="0"/>
          </a:p>
        </p:txBody>
      </p:sp>
      <p:sp>
        <p:nvSpPr>
          <p:cNvPr id="3" name="Content Placeholder 2">
            <a:extLst>
              <a:ext uri="{FF2B5EF4-FFF2-40B4-BE49-F238E27FC236}">
                <a16:creationId xmlns:a16="http://schemas.microsoft.com/office/drawing/2014/main" id="{73E4599B-7E63-E3E6-D702-1E3D96AC6038}"/>
              </a:ext>
            </a:extLst>
          </p:cNvPr>
          <p:cNvSpPr>
            <a:spLocks noGrp="1"/>
          </p:cNvSpPr>
          <p:nvPr>
            <p:ph idx="1"/>
          </p:nvPr>
        </p:nvSpPr>
        <p:spPr/>
        <p:txBody>
          <a:bodyPr lIns="91440" tIns="45720" rIns="91440" bIns="45720" anchor="t"/>
          <a:lstStyle/>
          <a:p>
            <a:pPr>
              <a:spcBef>
                <a:spcPts val="1000"/>
              </a:spcBef>
              <a:spcAft>
                <a:spcPts val="0"/>
              </a:spcAft>
            </a:pPr>
            <a:r>
              <a:rPr lang="en-US" sz="1100" b="1" dirty="0">
                <a:solidFill>
                  <a:srgbClr val="404040"/>
                </a:solidFill>
                <a:latin typeface="Century Gothic"/>
                <a:ea typeface="ＭＳ Ｐゴシック"/>
              </a:rPr>
              <a:t>Flexibility </a:t>
            </a:r>
            <a:r>
              <a:rPr lang="en-US" sz="1100" dirty="0">
                <a:solidFill>
                  <a:srgbClr val="404040"/>
                </a:solidFill>
                <a:latin typeface="Century Gothic"/>
                <a:ea typeface="ＭＳ Ｐゴシック"/>
              </a:rPr>
              <a:t>is good for everyone! Think: disabled people, parents, caregivers.</a:t>
            </a:r>
          </a:p>
          <a:p>
            <a:pPr marL="556895" lvl="1" indent="-213995">
              <a:spcBef>
                <a:spcPts val="1000"/>
              </a:spcBef>
              <a:spcAft>
                <a:spcPts val="0"/>
              </a:spcAft>
              <a:buClr>
                <a:srgbClr val="404040"/>
              </a:buClr>
            </a:pPr>
            <a:r>
              <a:rPr lang="en-US" sz="1100" dirty="0">
                <a:solidFill>
                  <a:srgbClr val="404040"/>
                </a:solidFill>
                <a:latin typeface="Century Gothic"/>
                <a:ea typeface="ＭＳ Ｐゴシック"/>
              </a:rPr>
              <a:t>Consistency is important for many neurodivergent folks BUT executive functioning impacts may require flexibility. </a:t>
            </a:r>
            <a:endParaRPr lang="en-US" sz="1100" dirty="0">
              <a:latin typeface="Century Gothic"/>
              <a:ea typeface="ＭＳ Ｐゴシック"/>
            </a:endParaRPr>
          </a:p>
          <a:p>
            <a:pPr>
              <a:spcBef>
                <a:spcPts val="1000"/>
              </a:spcBef>
              <a:spcAft>
                <a:spcPts val="0"/>
              </a:spcAft>
            </a:pPr>
            <a:r>
              <a:rPr lang="en-US" sz="1100" b="1" dirty="0">
                <a:solidFill>
                  <a:srgbClr val="404040"/>
                </a:solidFill>
                <a:latin typeface="Century Gothic"/>
                <a:ea typeface="ＭＳ Ｐゴシック"/>
              </a:rPr>
              <a:t>Use inclusive language</a:t>
            </a:r>
            <a:r>
              <a:rPr lang="en-US" sz="1100" dirty="0">
                <a:solidFill>
                  <a:srgbClr val="404040"/>
                </a:solidFill>
                <a:latin typeface="Century Gothic"/>
                <a:ea typeface="ＭＳ Ｐゴシック"/>
              </a:rPr>
              <a:t>: identity-first and person-first are both common. Don't use disability diagnoses or neurodivergent traits to describe behaviors ("I'm so ADHD today!"). </a:t>
            </a:r>
            <a:endParaRPr lang="en-US" sz="1100" dirty="0">
              <a:latin typeface="Century Gothic"/>
              <a:ea typeface="ＭＳ Ｐゴシック"/>
            </a:endParaRPr>
          </a:p>
          <a:p>
            <a:pPr>
              <a:spcBef>
                <a:spcPts val="1000"/>
              </a:spcBef>
              <a:spcAft>
                <a:spcPts val="0"/>
              </a:spcAft>
            </a:pPr>
            <a:r>
              <a:rPr lang="en-US" sz="1100" b="1" dirty="0">
                <a:solidFill>
                  <a:srgbClr val="404040"/>
                </a:solidFill>
                <a:latin typeface="Century Gothic"/>
                <a:ea typeface="ＭＳ Ｐゴシック"/>
              </a:rPr>
              <a:t>Listen! </a:t>
            </a:r>
            <a:r>
              <a:rPr lang="en-US" sz="1100" dirty="0">
                <a:solidFill>
                  <a:srgbClr val="404040"/>
                </a:solidFill>
                <a:latin typeface="Century Gothic"/>
                <a:ea typeface="ＭＳ Ｐゴシック"/>
              </a:rPr>
              <a:t>To neurodivergent folks. "Just try harder" is not good advice, but we hear it all the time</a:t>
            </a:r>
            <a:endParaRPr lang="en-US" sz="1100" dirty="0">
              <a:latin typeface="Century Gothic"/>
              <a:ea typeface="ＭＳ Ｐゴシック"/>
            </a:endParaRPr>
          </a:p>
          <a:p>
            <a:pPr>
              <a:spcBef>
                <a:spcPts val="1000"/>
              </a:spcBef>
              <a:spcAft>
                <a:spcPts val="0"/>
              </a:spcAft>
            </a:pPr>
            <a:r>
              <a:rPr lang="en-US" sz="1100" b="1" dirty="0">
                <a:solidFill>
                  <a:srgbClr val="404040"/>
                </a:solidFill>
                <a:latin typeface="Century Gothic"/>
                <a:ea typeface="ＭＳ Ｐゴシック"/>
              </a:rPr>
              <a:t>Educate yourself</a:t>
            </a:r>
            <a:r>
              <a:rPr lang="en-US" sz="1100" dirty="0">
                <a:solidFill>
                  <a:srgbClr val="404040"/>
                </a:solidFill>
                <a:latin typeface="Century Gothic"/>
                <a:ea typeface="ＭＳ Ｐゴシック"/>
              </a:rPr>
              <a:t> on neurodivergent/non-apparent conditions and </a:t>
            </a:r>
            <a:r>
              <a:rPr lang="en-US" sz="1100" dirty="0">
                <a:latin typeface="Century Gothic"/>
                <a:ea typeface="ＭＳ Ｐゴシック"/>
                <a:hlinkClick r:id="rId2"/>
              </a:rPr>
              <a:t>accessibility</a:t>
            </a:r>
            <a:r>
              <a:rPr lang="en-US" sz="1100" dirty="0">
                <a:solidFill>
                  <a:srgbClr val="404040"/>
                </a:solidFill>
                <a:latin typeface="Century Gothic"/>
                <a:ea typeface="ＭＳ Ｐゴシック"/>
              </a:rPr>
              <a:t>. Never make assumptions about skills/personality/abilities/etc. based on a diagnosis. </a:t>
            </a:r>
            <a:endParaRPr lang="en-US" sz="1100" dirty="0">
              <a:latin typeface="Century Gothic"/>
              <a:ea typeface="ＭＳ Ｐゴシック"/>
            </a:endParaRPr>
          </a:p>
          <a:p>
            <a:pPr marL="556895" lvl="1" indent="-213995">
              <a:spcBef>
                <a:spcPts val="1000"/>
              </a:spcBef>
              <a:spcAft>
                <a:spcPts val="0"/>
              </a:spcAft>
              <a:buClr>
                <a:srgbClr val="404040"/>
              </a:buClr>
            </a:pPr>
            <a:r>
              <a:rPr lang="en-US" sz="1100" dirty="0">
                <a:solidFill>
                  <a:srgbClr val="404040"/>
                </a:solidFill>
                <a:latin typeface="Century Gothic"/>
                <a:ea typeface="ＭＳ Ｐゴシック"/>
              </a:rPr>
              <a:t>Confront assumptions or stigma you might hold. What has shaped your thoughts on disability and neurodivergence? How can you actively change those thought patterns?</a:t>
            </a:r>
            <a:endParaRPr lang="en-US" sz="1100" dirty="0">
              <a:latin typeface="Century Gothic"/>
              <a:ea typeface="ＭＳ Ｐゴシック"/>
            </a:endParaRPr>
          </a:p>
          <a:p>
            <a:pPr>
              <a:spcBef>
                <a:spcPts val="1000"/>
              </a:spcBef>
              <a:spcAft>
                <a:spcPts val="0"/>
              </a:spcAft>
            </a:pPr>
            <a:r>
              <a:rPr lang="en-US" sz="1100" b="1" dirty="0">
                <a:solidFill>
                  <a:srgbClr val="404040"/>
                </a:solidFill>
                <a:latin typeface="Century Gothic"/>
                <a:ea typeface="ＭＳ Ｐゴシック"/>
              </a:rPr>
              <a:t>Remember, just because something has always been done a certain way, doesn't mean it has to stay that way. </a:t>
            </a:r>
            <a:endParaRPr lang="en-US" sz="1100" dirty="0">
              <a:ea typeface="ＭＳ Ｐゴシック"/>
            </a:endParaRPr>
          </a:p>
        </p:txBody>
      </p:sp>
    </p:spTree>
    <p:extLst>
      <p:ext uri="{BB962C8B-B14F-4D97-AF65-F5344CB8AC3E}">
        <p14:creationId xmlns:p14="http://schemas.microsoft.com/office/powerpoint/2010/main" val="410969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B52F-0877-37CF-2145-1CE60C599BDC}"/>
              </a:ext>
            </a:extLst>
          </p:cNvPr>
          <p:cNvSpPr>
            <a:spLocks noGrp="1"/>
          </p:cNvSpPr>
          <p:nvPr>
            <p:ph type="title"/>
          </p:nvPr>
        </p:nvSpPr>
        <p:spPr/>
        <p:txBody>
          <a:bodyPr>
            <a:normAutofit fontScale="90000"/>
          </a:bodyPr>
          <a:lstStyle/>
          <a:p>
            <a:r>
              <a:rPr lang="en-US" dirty="0"/>
              <a:t>Disclaimer! This is just an introduction </a:t>
            </a:r>
          </a:p>
        </p:txBody>
      </p:sp>
    </p:spTree>
    <p:extLst>
      <p:ext uri="{BB962C8B-B14F-4D97-AF65-F5344CB8AC3E}">
        <p14:creationId xmlns:p14="http://schemas.microsoft.com/office/powerpoint/2010/main" val="298653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F7FE9-0282-2044-A2A6-797391082A66}"/>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1EF0F232-310F-4C62-B94B-A83A9ABE9D31}"/>
              </a:ext>
              <a:ext uri="{C183D7F6-B498-43B3-948B-1728B52AA6E4}">
                <adec:decorative xmlns:adec="http://schemas.microsoft.com/office/drawing/2017/decorative" val="1"/>
              </a:ext>
            </a:extLst>
          </p:cNvPr>
          <p:cNvSpPr/>
          <p:nvPr/>
        </p:nvSpPr>
        <p:spPr>
          <a:xfrm>
            <a:off x="0" y="-24029"/>
            <a:ext cx="9144000" cy="5167529"/>
          </a:xfrm>
          <a:prstGeom prst="rect">
            <a:avLst/>
          </a:prstGeom>
          <a:solidFill>
            <a:srgbClr val="0643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C533A"/>
              </a:solidFill>
            </a:endParaRPr>
          </a:p>
        </p:txBody>
      </p:sp>
      <p:sp>
        <p:nvSpPr>
          <p:cNvPr id="5" name="Title 4">
            <a:extLst>
              <a:ext uri="{FF2B5EF4-FFF2-40B4-BE49-F238E27FC236}">
                <a16:creationId xmlns:a16="http://schemas.microsoft.com/office/drawing/2014/main" id="{10B1CD6E-A85E-470B-89FE-640E38FFEEF5}"/>
              </a:ext>
            </a:extLst>
          </p:cNvPr>
          <p:cNvSpPr txBox="1">
            <a:spLocks noGrp="1"/>
          </p:cNvSpPr>
          <p:nvPr>
            <p:ph type="title" idx="4294967295"/>
          </p:nvPr>
        </p:nvSpPr>
        <p:spPr>
          <a:xfrm>
            <a:off x="3507257" y="2125345"/>
            <a:ext cx="222190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a:cs typeface="Arial" panose="020B0604020202020204" pitchFamily="34" charset="0"/>
              </a:rPr>
              <a:t>Questions?</a:t>
            </a:r>
            <a:endPar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charset="0"/>
              <a:cs typeface="Arial" panose="020B0604020202020204" pitchFamily="34" charset="0"/>
            </a:endParaRPr>
          </a:p>
        </p:txBody>
      </p:sp>
      <p:pic>
        <p:nvPicPr>
          <p:cNvPr id="7" name="Graphic 2" descr="Spartan head logo: University Health and Wellness. Michigan State University.">
            <a:extLst>
              <a:ext uri="{FF2B5EF4-FFF2-40B4-BE49-F238E27FC236}">
                <a16:creationId xmlns:a16="http://schemas.microsoft.com/office/drawing/2014/main" id="{802F3885-A1EA-EF81-BE46-59A87F1C8D7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7163" y="148098"/>
            <a:ext cx="2874213" cy="512181"/>
          </a:xfrm>
          <a:prstGeom prst="rect">
            <a:avLst/>
          </a:prstGeom>
        </p:spPr>
      </p:pic>
    </p:spTree>
    <p:extLst>
      <p:ext uri="{BB962C8B-B14F-4D97-AF65-F5344CB8AC3E}">
        <p14:creationId xmlns:p14="http://schemas.microsoft.com/office/powerpoint/2010/main" val="259107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8B24-1E4D-126E-F7AB-E849C73511D6}"/>
              </a:ext>
            </a:extLst>
          </p:cNvPr>
          <p:cNvSpPr>
            <a:spLocks noGrp="1"/>
          </p:cNvSpPr>
          <p:nvPr>
            <p:ph type="title"/>
          </p:nvPr>
        </p:nvSpPr>
        <p:spPr/>
        <p:txBody>
          <a:bodyPr>
            <a:normAutofit fontScale="90000"/>
          </a:bodyPr>
          <a:lstStyle/>
          <a:p>
            <a:r>
              <a:rPr lang="en-US" dirty="0"/>
              <a:t>Non-Apparent Disabilities 	</a:t>
            </a:r>
          </a:p>
        </p:txBody>
      </p:sp>
      <p:sp>
        <p:nvSpPr>
          <p:cNvPr id="3" name="Content Placeholder 2">
            <a:extLst>
              <a:ext uri="{FF2B5EF4-FFF2-40B4-BE49-F238E27FC236}">
                <a16:creationId xmlns:a16="http://schemas.microsoft.com/office/drawing/2014/main" id="{ED493F31-442D-2307-209B-6DDF17E6466E}"/>
              </a:ext>
            </a:extLst>
          </p:cNvPr>
          <p:cNvSpPr>
            <a:spLocks noGrp="1"/>
          </p:cNvSpPr>
          <p:nvPr>
            <p:ph idx="1"/>
          </p:nvPr>
        </p:nvSpPr>
        <p:spPr/>
        <p:txBody>
          <a:bodyPr lIns="91440" tIns="45720" rIns="91440" bIns="45720" anchor="t"/>
          <a:lstStyle/>
          <a:p>
            <a:r>
              <a:rPr lang="en-US" sz="1600" dirty="0">
                <a:solidFill>
                  <a:schemeClr val="tx1"/>
                </a:solidFill>
                <a:effectLst/>
                <a:ea typeface="ＭＳ Ｐゴシック"/>
              </a:rPr>
              <a:t>Many mental health, neurological, learning and chronic health-related disabilities are </a:t>
            </a:r>
            <a:r>
              <a:rPr lang="en-US" sz="1600" b="1" dirty="0">
                <a:solidFill>
                  <a:schemeClr val="tx1"/>
                </a:solidFill>
                <a:effectLst/>
                <a:ea typeface="ＭＳ Ｐゴシック"/>
              </a:rPr>
              <a:t>non-apparent </a:t>
            </a:r>
            <a:r>
              <a:rPr lang="en-US" sz="1600" dirty="0">
                <a:solidFill>
                  <a:schemeClr val="tx1"/>
                </a:solidFill>
                <a:effectLst/>
                <a:ea typeface="ＭＳ Ｐゴシック"/>
              </a:rPr>
              <a:t>to the casual observer. </a:t>
            </a:r>
            <a:endParaRPr lang="en-US" sz="1600" dirty="0">
              <a:solidFill>
                <a:schemeClr val="tx1"/>
              </a:solidFill>
            </a:endParaRPr>
          </a:p>
          <a:p>
            <a:r>
              <a:rPr lang="en-US" sz="1600" dirty="0">
                <a:solidFill>
                  <a:schemeClr val="tx1"/>
                </a:solidFill>
                <a:effectLst/>
                <a:ea typeface="ＭＳ Ｐゴシック"/>
              </a:rPr>
              <a:t>People with these disabilities often experience additional </a:t>
            </a:r>
            <a:r>
              <a:rPr lang="en-US" sz="1600" b="1" dirty="0">
                <a:solidFill>
                  <a:schemeClr val="tx1"/>
                </a:solidFill>
                <a:effectLst/>
                <a:ea typeface="ＭＳ Ｐゴシック"/>
              </a:rPr>
              <a:t>ableism </a:t>
            </a:r>
            <a:r>
              <a:rPr lang="en-US" sz="1600" dirty="0">
                <a:solidFill>
                  <a:schemeClr val="tx1"/>
                </a:solidFill>
                <a:effectLst/>
                <a:ea typeface="ＭＳ Ｐゴシック"/>
              </a:rPr>
              <a:t>for several reasons </a:t>
            </a:r>
            <a:endParaRPr lang="en-US" sz="1600" dirty="0">
              <a:solidFill>
                <a:schemeClr val="tx1"/>
              </a:solidFill>
            </a:endParaRPr>
          </a:p>
          <a:p>
            <a:r>
              <a:rPr lang="en-US" sz="1600" dirty="0">
                <a:solidFill>
                  <a:schemeClr val="tx1"/>
                </a:solidFill>
                <a:ea typeface="ＭＳ Ｐゴシック"/>
              </a:rPr>
              <a:t>Examples of non-apparent</a:t>
            </a:r>
            <a:r>
              <a:rPr lang="en-US" sz="1600" dirty="0">
                <a:solidFill>
                  <a:schemeClr val="tx1"/>
                </a:solidFill>
                <a:effectLst/>
                <a:ea typeface="ＭＳ Ｐゴシック"/>
              </a:rPr>
              <a:t> disabilities</a:t>
            </a:r>
            <a:r>
              <a:rPr lang="en-US" sz="1600" dirty="0">
                <a:solidFill>
                  <a:schemeClr val="tx1"/>
                </a:solidFill>
                <a:ea typeface="ＭＳ Ｐゴシック"/>
              </a:rPr>
              <a:t>: </a:t>
            </a:r>
            <a:r>
              <a:rPr lang="en-US" sz="1600" dirty="0">
                <a:solidFill>
                  <a:schemeClr val="tx1"/>
                </a:solidFill>
                <a:effectLst/>
                <a:ea typeface="ＭＳ Ｐゴシック"/>
              </a:rPr>
              <a:t>autism, depression, diabetes, and learning and thinking differences such as ADHD and dyslexia.</a:t>
            </a:r>
            <a:r>
              <a:rPr lang="en-US" sz="1600" dirty="0">
                <a:solidFill>
                  <a:schemeClr val="tx1"/>
                </a:solidFill>
                <a:ea typeface="ＭＳ Ｐゴシック"/>
              </a:rPr>
              <a:t> </a:t>
            </a:r>
            <a:r>
              <a:rPr lang="en-US" sz="1600" dirty="0">
                <a:solidFill>
                  <a:schemeClr val="tx1"/>
                </a:solidFill>
                <a:effectLst/>
                <a:ea typeface="ＭＳ Ｐゴシック"/>
              </a:rPr>
              <a:t>Non-apparent disabilities can also include symptoms such as chronic pain, fatigue, and dizziness. </a:t>
            </a:r>
            <a:endParaRPr lang="en-US" sz="1600" dirty="0">
              <a:solidFill>
                <a:schemeClr val="tx1"/>
              </a:solidFill>
              <a:ea typeface="ＭＳ Ｐゴシック"/>
            </a:endParaRPr>
          </a:p>
          <a:p>
            <a:r>
              <a:rPr lang="en-US" sz="1600" dirty="0">
                <a:solidFill>
                  <a:schemeClr val="tx1"/>
                </a:solidFill>
                <a:ea typeface="ＭＳ Ｐゴシック"/>
              </a:rPr>
              <a:t>Why "non-apparent" instead of "invisible"?</a:t>
            </a:r>
          </a:p>
          <a:p>
            <a:pPr marL="556895" lvl="1" indent="-213995">
              <a:buClr>
                <a:srgbClr val="404040"/>
              </a:buClr>
              <a:buFont typeface="Courier New"/>
              <a:buChar char="o"/>
            </a:pPr>
            <a:r>
              <a:rPr lang="en-US" sz="1200" dirty="0">
                <a:solidFill>
                  <a:schemeClr val="tx1"/>
                </a:solidFill>
                <a:effectLst/>
                <a:ea typeface="ＭＳ Ｐゴシック"/>
              </a:rPr>
              <a:t>not all apparent disabilities are </a:t>
            </a:r>
            <a:r>
              <a:rPr lang="en-US" sz="1200" dirty="0">
                <a:solidFill>
                  <a:schemeClr val="tx1"/>
                </a:solidFill>
                <a:ea typeface="ＭＳ Ｐゴシック"/>
              </a:rPr>
              <a:t>visible</a:t>
            </a:r>
            <a:endParaRPr lang="en-US" sz="2000" dirty="0">
              <a:solidFill>
                <a:schemeClr val="tx1"/>
              </a:solidFill>
            </a:endParaRPr>
          </a:p>
          <a:p>
            <a:pPr marL="556895" lvl="1" indent="-213995">
              <a:buClr>
                <a:srgbClr val="404040"/>
              </a:buClr>
              <a:buFont typeface="Courier New"/>
              <a:buChar char="o"/>
            </a:pPr>
            <a:r>
              <a:rPr lang="en-US" sz="1200" dirty="0">
                <a:solidFill>
                  <a:schemeClr val="tx1"/>
                </a:solidFill>
                <a:ea typeface="ＭＳ Ｐゴシック"/>
              </a:rPr>
              <a:t>disabilities</a:t>
            </a:r>
            <a:r>
              <a:rPr lang="en-US" sz="1200" dirty="0">
                <a:solidFill>
                  <a:schemeClr val="tx1"/>
                </a:solidFill>
                <a:effectLst/>
                <a:ea typeface="ＭＳ Ｐゴシック"/>
              </a:rPr>
              <a:t> that have been labeled as "invisible" such as anxiety, depression, etc. may become visible when someone is experiencing heightened impacts like a panic </a:t>
            </a:r>
            <a:r>
              <a:rPr lang="en-US" sz="1200" dirty="0">
                <a:solidFill>
                  <a:schemeClr val="tx1"/>
                </a:solidFill>
                <a:ea typeface="ＭＳ Ｐゴシック"/>
              </a:rPr>
              <a:t>attack</a:t>
            </a:r>
            <a:endParaRPr lang="en-US" sz="2000" dirty="0">
              <a:solidFill>
                <a:schemeClr val="tx1"/>
              </a:solidFill>
            </a:endParaRPr>
          </a:p>
          <a:p>
            <a:pPr marL="556895" lvl="1" indent="-213995">
              <a:buClr>
                <a:srgbClr val="404040"/>
              </a:buClr>
              <a:buFont typeface="Courier New"/>
              <a:buChar char="o"/>
            </a:pPr>
            <a:r>
              <a:rPr lang="en-US" sz="1200" dirty="0">
                <a:solidFill>
                  <a:schemeClr val="tx1"/>
                </a:solidFill>
                <a:ea typeface="ＭＳ Ｐゴシック"/>
              </a:rPr>
              <a:t>by</a:t>
            </a:r>
            <a:r>
              <a:rPr lang="en-US" sz="1200" dirty="0">
                <a:solidFill>
                  <a:schemeClr val="tx1"/>
                </a:solidFill>
                <a:effectLst/>
                <a:ea typeface="ＭＳ Ｐゴシック"/>
              </a:rPr>
              <a:t> using labels such as "apparent" and "non-apparent," there is more room for understanding disability as a fluid experience that ebbs and flows. </a:t>
            </a:r>
            <a:endParaRPr lang="en-US" dirty="0">
              <a:solidFill>
                <a:schemeClr val="tx1"/>
              </a:solidFill>
            </a:endParaRPr>
          </a:p>
        </p:txBody>
      </p:sp>
    </p:spTree>
    <p:extLst>
      <p:ext uri="{BB962C8B-B14F-4D97-AF65-F5344CB8AC3E}">
        <p14:creationId xmlns:p14="http://schemas.microsoft.com/office/powerpoint/2010/main" val="223989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4E92-342F-D779-A9C8-5D2C7C95F962}"/>
              </a:ext>
            </a:extLst>
          </p:cNvPr>
          <p:cNvSpPr>
            <a:spLocks noGrp="1"/>
          </p:cNvSpPr>
          <p:nvPr>
            <p:ph type="title"/>
          </p:nvPr>
        </p:nvSpPr>
        <p:spPr/>
        <p:txBody>
          <a:bodyPr>
            <a:normAutofit fontScale="90000"/>
          </a:bodyPr>
          <a:lstStyle/>
          <a:p>
            <a:r>
              <a:rPr lang="en-US" dirty="0"/>
              <a:t>Neurodiversity &amp; Neurodivergence </a:t>
            </a:r>
          </a:p>
        </p:txBody>
      </p:sp>
      <p:sp>
        <p:nvSpPr>
          <p:cNvPr id="3" name="Content Placeholder 2">
            <a:extLst>
              <a:ext uri="{FF2B5EF4-FFF2-40B4-BE49-F238E27FC236}">
                <a16:creationId xmlns:a16="http://schemas.microsoft.com/office/drawing/2014/main" id="{DBA168DB-79A4-6C55-B652-38DF39604960}"/>
              </a:ext>
            </a:extLst>
          </p:cNvPr>
          <p:cNvSpPr>
            <a:spLocks noGrp="1"/>
          </p:cNvSpPr>
          <p:nvPr>
            <p:ph idx="1"/>
          </p:nvPr>
        </p:nvSpPr>
        <p:spPr/>
        <p:txBody>
          <a:bodyPr lIns="91440" tIns="45720" rIns="91440" bIns="45720" anchor="t"/>
          <a:lstStyle/>
          <a:p>
            <a:pPr marL="0" indent="0">
              <a:buNone/>
            </a:pPr>
            <a:r>
              <a:rPr lang="en-US" sz="1600" b="1" dirty="0">
                <a:solidFill>
                  <a:srgbClr val="BC8F00"/>
                </a:solidFill>
                <a:latin typeface="+mn-lt"/>
                <a:ea typeface="ＭＳ Ｐゴシック"/>
              </a:rPr>
              <a:t>N</a:t>
            </a:r>
            <a:r>
              <a:rPr lang="en-US" sz="1600" b="1" i="0" dirty="0">
                <a:solidFill>
                  <a:srgbClr val="BC8F00"/>
                </a:solidFill>
                <a:effectLst/>
                <a:latin typeface="+mn-lt"/>
                <a:ea typeface="ＭＳ Ｐゴシック"/>
              </a:rPr>
              <a:t>eurodiversity</a:t>
            </a:r>
            <a:endParaRPr lang="en-US" sz="1600" b="1" i="0" dirty="0">
              <a:solidFill>
                <a:srgbClr val="444444"/>
              </a:solidFill>
              <a:effectLst/>
              <a:latin typeface="+mn-lt"/>
              <a:ea typeface="ＭＳ Ｐゴシック"/>
            </a:endParaRPr>
          </a:p>
          <a:p>
            <a:pPr marL="0" indent="0">
              <a:buNone/>
            </a:pPr>
            <a:r>
              <a:rPr lang="en-US" sz="1400" dirty="0">
                <a:solidFill>
                  <a:srgbClr val="444444"/>
                </a:solidFill>
                <a:latin typeface="+mn-lt"/>
                <a:ea typeface="+mn-lt"/>
                <a:cs typeface="+mn-lt"/>
              </a:rPr>
              <a:t>I</a:t>
            </a:r>
            <a:r>
              <a:rPr lang="en-US" sz="1400" dirty="0">
                <a:latin typeface="+mn-lt"/>
                <a:ea typeface="+mn-lt"/>
                <a:cs typeface="+mn-lt"/>
              </a:rPr>
              <a:t>ndividual differences in brain functioning regarded as normal variations within the human population. Differences should not be stigmatized. Variations are not seen as deficits.  </a:t>
            </a:r>
          </a:p>
          <a:p>
            <a:pPr>
              <a:buFont typeface="Wingdings" pitchFamily="2" charset="2"/>
              <a:buChar char="Ø"/>
            </a:pPr>
            <a:r>
              <a:rPr lang="en-US" sz="1400" dirty="0">
                <a:latin typeface="+mn-lt"/>
                <a:ea typeface="+mn-lt"/>
                <a:cs typeface="+mn-lt"/>
              </a:rPr>
              <a:t>Overall: the concept of diversity, applied to how our brains function. Think: "biodiversity" </a:t>
            </a:r>
          </a:p>
          <a:p>
            <a:pPr>
              <a:buFont typeface="Wingdings 3"/>
              <a:buChar char=""/>
            </a:pPr>
            <a:endParaRPr lang="en-US" sz="1600" dirty="0">
              <a:latin typeface="+mn-lt"/>
              <a:ea typeface="+mn-lt"/>
              <a:cs typeface="+mn-lt"/>
            </a:endParaRPr>
          </a:p>
          <a:p>
            <a:pPr marL="0" indent="0">
              <a:buNone/>
            </a:pPr>
            <a:r>
              <a:rPr lang="en-US" sz="1600" b="1" dirty="0">
                <a:solidFill>
                  <a:srgbClr val="BC8F00"/>
                </a:solidFill>
                <a:latin typeface="+mn-lt"/>
                <a:ea typeface="ＭＳ Ｐゴシック"/>
              </a:rPr>
              <a:t>N</a:t>
            </a:r>
            <a:r>
              <a:rPr lang="en-US" sz="1600" b="1" i="0" dirty="0">
                <a:solidFill>
                  <a:srgbClr val="BC8F00"/>
                </a:solidFill>
                <a:effectLst/>
                <a:latin typeface="+mn-lt"/>
                <a:ea typeface="ＭＳ Ｐゴシック"/>
              </a:rPr>
              <a:t>eurodivergent (ND)</a:t>
            </a:r>
          </a:p>
          <a:p>
            <a:pPr marL="0" indent="0">
              <a:buNone/>
            </a:pPr>
            <a:r>
              <a:rPr lang="en-US" sz="1200" dirty="0">
                <a:latin typeface="+mn-lt"/>
                <a:ea typeface="ＭＳ Ｐゴシック"/>
              </a:rPr>
              <a:t>Describes people whose brains are significantly different to what is expected in the “typical” population. Differences might be innate (e.g., autism) or acquired (e.g., brain injury), and include medical conditions(e.g., epilepsy), mental health conditions (e.g., trauma), learning disabilities (e.g., dyslexia) and other neurodevelopmental conditions (e.g., ADHD).</a:t>
            </a:r>
          </a:p>
          <a:p>
            <a:pPr>
              <a:buFont typeface="Wingdings" pitchFamily="2" charset="2"/>
              <a:buChar char="Ø"/>
            </a:pPr>
            <a:r>
              <a:rPr lang="en-US" sz="1200" dirty="0">
                <a:latin typeface="+mn-lt"/>
                <a:ea typeface="+mn-lt"/>
                <a:cs typeface="+mn-lt"/>
              </a:rPr>
              <a:t>Neurotypical: </a:t>
            </a:r>
            <a:r>
              <a:rPr lang="en-US" sz="1200" dirty="0">
                <a:ea typeface="+mn-lt"/>
                <a:cs typeface="+mn-lt"/>
              </a:rPr>
              <a:t>s</a:t>
            </a:r>
            <a:r>
              <a:rPr lang="en-US" sz="1200" dirty="0">
                <a:solidFill>
                  <a:srgbClr val="404040"/>
                </a:solidFill>
                <a:ea typeface="+mn-lt"/>
                <a:cs typeface="+mn-lt"/>
              </a:rPr>
              <a:t>ocietal standard of "normal" functioning</a:t>
            </a:r>
          </a:p>
          <a:p>
            <a:endParaRPr lang="en-US" dirty="0"/>
          </a:p>
        </p:txBody>
      </p:sp>
    </p:spTree>
    <p:extLst>
      <p:ext uri="{BB962C8B-B14F-4D97-AF65-F5344CB8AC3E}">
        <p14:creationId xmlns:p14="http://schemas.microsoft.com/office/powerpoint/2010/main" val="239468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95CA-94D6-41B2-B2F9-5036003B6855}"/>
              </a:ext>
            </a:extLst>
          </p:cNvPr>
          <p:cNvSpPr>
            <a:spLocks noGrp="1"/>
          </p:cNvSpPr>
          <p:nvPr>
            <p:ph type="title"/>
          </p:nvPr>
        </p:nvSpPr>
        <p:spPr/>
        <p:txBody>
          <a:bodyPr>
            <a:normAutofit fontScale="90000"/>
          </a:bodyPr>
          <a:lstStyle/>
          <a:p>
            <a:r>
              <a:rPr lang="en-US" sz="2550" dirty="0"/>
              <a:t>Common Neurodivergence</a:t>
            </a:r>
          </a:p>
        </p:txBody>
      </p:sp>
      <p:sp>
        <p:nvSpPr>
          <p:cNvPr id="3" name="Content Placeholder 2">
            <a:extLst>
              <a:ext uri="{FF2B5EF4-FFF2-40B4-BE49-F238E27FC236}">
                <a16:creationId xmlns:a16="http://schemas.microsoft.com/office/drawing/2014/main" id="{D99FF469-9FC3-4851-8FEC-C5E0304EA0EC}"/>
              </a:ext>
            </a:extLst>
          </p:cNvPr>
          <p:cNvSpPr>
            <a:spLocks noGrp="1"/>
          </p:cNvSpPr>
          <p:nvPr>
            <p:ph idx="1"/>
          </p:nvPr>
        </p:nvSpPr>
        <p:spPr>
          <a:xfrm>
            <a:off x="457201" y="1865136"/>
            <a:ext cx="3886200" cy="1410853"/>
          </a:xfrm>
        </p:spPr>
        <p:txBody>
          <a:bodyPr vert="horz" lIns="68580" tIns="34290" rIns="68580" bIns="34290" rtlCol="0" anchor="t">
            <a:noAutofit/>
          </a:bodyPr>
          <a:lstStyle/>
          <a:p>
            <a:pPr algn="l"/>
            <a:r>
              <a:rPr lang="en-US" sz="1600" dirty="0">
                <a:ea typeface="ＭＳ Ｐゴシック"/>
              </a:rPr>
              <a:t>Oftentimes, "neurodivergence" refers to the diagnoses of ADHD, autism, and learning disabilities. However, there are many other conditions that fall under this definition.</a:t>
            </a:r>
          </a:p>
          <a:p>
            <a:r>
              <a:rPr lang="en-US" sz="1600" dirty="0">
                <a:ea typeface="ＭＳ Ｐゴシック"/>
              </a:rPr>
              <a:t>Folks can use this way of identifying themselves or not! </a:t>
            </a:r>
          </a:p>
        </p:txBody>
      </p:sp>
      <p:pic>
        <p:nvPicPr>
          <p:cNvPr id="8" name="Picture 7" descr="A purple umbrella labeled &quot;Neurodivergent Umbrella&quot; (non-exhaustive list). Includes numerous diagnoses including ADHD, Bipolar, DID, BPD, Dyslexia, Sensory Processing, Down SYndrome, Synethesia, PTSD, etc. &#10;&#10;More info can be found at livedexperienceeducator.com">
            <a:extLst>
              <a:ext uri="{FF2B5EF4-FFF2-40B4-BE49-F238E27FC236}">
                <a16:creationId xmlns:a16="http://schemas.microsoft.com/office/drawing/2014/main" id="{F0004A44-914D-AB64-D691-7156E087FB15}"/>
              </a:ext>
            </a:extLst>
          </p:cNvPr>
          <p:cNvPicPr>
            <a:picLocks noChangeAspect="1"/>
          </p:cNvPicPr>
          <p:nvPr/>
        </p:nvPicPr>
        <p:blipFill>
          <a:blip r:embed="rId3"/>
          <a:stretch>
            <a:fillRect/>
          </a:stretch>
        </p:blipFill>
        <p:spPr>
          <a:xfrm>
            <a:off x="4722400" y="1259762"/>
            <a:ext cx="3360836" cy="3355675"/>
          </a:xfrm>
          <a:prstGeom prst="rect">
            <a:avLst/>
          </a:prstGeom>
        </p:spPr>
      </p:pic>
      <p:sp>
        <p:nvSpPr>
          <p:cNvPr id="4" name="TextBox 3">
            <a:extLst>
              <a:ext uri="{FF2B5EF4-FFF2-40B4-BE49-F238E27FC236}">
                <a16:creationId xmlns:a16="http://schemas.microsoft.com/office/drawing/2014/main" id="{F25E64D2-5757-2638-5129-7E1D105AFB64}"/>
              </a:ext>
            </a:extLst>
          </p:cNvPr>
          <p:cNvSpPr txBox="1"/>
          <p:nvPr/>
        </p:nvSpPr>
        <p:spPr>
          <a:xfrm>
            <a:off x="5627163" y="4729477"/>
            <a:ext cx="24645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l" rtl="0"/>
            <a:r>
              <a:rPr lang="en-US" sz="1400" b="0" i="0" u="sng" strike="noStrike" baseline="30000" dirty="0">
                <a:solidFill>
                  <a:srgbClr val="595959"/>
                </a:solidFill>
                <a:latin typeface="Arial"/>
                <a:ea typeface="Arial"/>
                <a:cs typeface="Arial"/>
                <a:hlinkClick r:id="rId4">
                  <a:extLst>
                    <a:ext uri="{A12FA001-AC4F-418D-AE19-62706E023703}">
                      <ahyp:hlinkClr xmlns:ahyp="http://schemas.microsoft.com/office/drawing/2018/hyperlinkcolor" val="tx"/>
                    </a:ext>
                  </a:extLst>
                </a:hlinkClick>
              </a:rPr>
              <a:t>https://www.livedexperienceeducator.com/</a:t>
            </a:r>
            <a:r>
              <a:rPr lang="en-US" sz="1400" b="0" i="0" baseline="30000" dirty="0">
                <a:latin typeface="Arial"/>
                <a:ea typeface="Arial"/>
                <a:cs typeface="Arial"/>
              </a:rPr>
              <a:t>​</a:t>
            </a:r>
            <a:endParaRPr lang="en-US" dirty="0"/>
          </a:p>
        </p:txBody>
      </p:sp>
    </p:spTree>
    <p:extLst>
      <p:ext uri="{BB962C8B-B14F-4D97-AF65-F5344CB8AC3E}">
        <p14:creationId xmlns:p14="http://schemas.microsoft.com/office/powerpoint/2010/main" val="343343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AC10-AF91-9657-32E6-D2F96F7D6C92}"/>
              </a:ext>
            </a:extLst>
          </p:cNvPr>
          <p:cNvSpPr>
            <a:spLocks noGrp="1"/>
          </p:cNvSpPr>
          <p:nvPr>
            <p:ph type="title"/>
          </p:nvPr>
        </p:nvSpPr>
        <p:spPr/>
        <p:txBody>
          <a:bodyPr lIns="91440" tIns="45720" rIns="91440" bIns="45720" anchor="t">
            <a:normAutofit fontScale="90000"/>
          </a:bodyPr>
          <a:lstStyle/>
          <a:p>
            <a:r>
              <a:rPr lang="en-US" dirty="0">
                <a:ea typeface="ＭＳ Ｐゴシック"/>
              </a:rPr>
              <a:t>Medical Model of Disability</a:t>
            </a:r>
            <a:endParaRPr lang="en-US" dirty="0"/>
          </a:p>
        </p:txBody>
      </p:sp>
      <p:sp>
        <p:nvSpPr>
          <p:cNvPr id="3" name="Content Placeholder 2">
            <a:extLst>
              <a:ext uri="{FF2B5EF4-FFF2-40B4-BE49-F238E27FC236}">
                <a16:creationId xmlns:a16="http://schemas.microsoft.com/office/drawing/2014/main" id="{4E66781A-292F-E56A-5C92-38276B4887E4}"/>
              </a:ext>
            </a:extLst>
          </p:cNvPr>
          <p:cNvSpPr>
            <a:spLocks noGrp="1"/>
          </p:cNvSpPr>
          <p:nvPr>
            <p:ph idx="1"/>
          </p:nvPr>
        </p:nvSpPr>
        <p:spPr/>
        <p:txBody>
          <a:bodyPr lIns="91440" tIns="45720" rIns="91440" bIns="45720" anchor="t"/>
          <a:lstStyle/>
          <a:p>
            <a:r>
              <a:rPr lang="en-US" dirty="0">
                <a:ea typeface="ＭＳ Ｐゴシック"/>
                <a:cs typeface="Calibri"/>
              </a:rPr>
              <a:t>Labeling diagnoses originated from the </a:t>
            </a:r>
            <a:r>
              <a:rPr lang="en-US" b="1" dirty="0">
                <a:ea typeface="ＭＳ Ｐゴシック"/>
                <a:cs typeface="Calibri"/>
              </a:rPr>
              <a:t>medical model</a:t>
            </a:r>
            <a:r>
              <a:rPr lang="en-US" dirty="0">
                <a:ea typeface="ＭＳ Ｐゴシック"/>
                <a:cs typeface="Calibri"/>
              </a:rPr>
              <a:t> of disability: disability is something "wrong" to be treated/"fixed"</a:t>
            </a:r>
            <a:endParaRPr lang="en-US" dirty="0"/>
          </a:p>
          <a:p>
            <a:r>
              <a:rPr lang="en-US" dirty="0">
                <a:ea typeface="ＭＳ Ｐゴシック"/>
                <a:cs typeface="Calibri"/>
              </a:rPr>
              <a:t>There are MANY people who consider themselves/would be considered neurodivergent who don't have a medical diagnosis for a variety of reasons</a:t>
            </a:r>
            <a:endParaRPr lang="en-US" dirty="0"/>
          </a:p>
          <a:p>
            <a:pPr marL="556895" lvl="1" indent="-213995">
              <a:buClr>
                <a:srgbClr val="404040"/>
              </a:buClr>
              <a:buFont typeface="Courier New"/>
              <a:buChar char="o"/>
            </a:pPr>
            <a:r>
              <a:rPr lang="en-US" sz="1600" dirty="0">
                <a:ea typeface="ＭＳ Ｐゴシック"/>
                <a:cs typeface="Calibri"/>
              </a:rPr>
              <a:t>lack of access to healthcare/resources for obtaining a diagnosis, family/cultural belief systems, not wanting a "label", not having access to information about neurodivergence, doing "too well" in school to be noticed by special education services  </a:t>
            </a:r>
            <a:endParaRPr lang="en-US" sz="1600" dirty="0"/>
          </a:p>
          <a:p>
            <a:endParaRPr lang="en-US" dirty="0"/>
          </a:p>
        </p:txBody>
      </p:sp>
    </p:spTree>
    <p:extLst>
      <p:ext uri="{BB962C8B-B14F-4D97-AF65-F5344CB8AC3E}">
        <p14:creationId xmlns:p14="http://schemas.microsoft.com/office/powerpoint/2010/main" val="268659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68D77C-D2E4-4D94-956D-9AE1252E246A}"/>
              </a:ext>
              <a:ext uri="{C183D7F6-B498-43B3-948B-1728B52AA6E4}">
                <adec:decorative xmlns:adec="http://schemas.microsoft.com/office/drawing/2017/decorative" val="1"/>
              </a:ext>
            </a:extLst>
          </p:cNvPr>
          <p:cNvSpPr/>
          <p:nvPr/>
        </p:nvSpPr>
        <p:spPr>
          <a:xfrm>
            <a:off x="5329646" y="0"/>
            <a:ext cx="3814353" cy="5143500"/>
          </a:xfrm>
          <a:prstGeom prst="rect">
            <a:avLst/>
          </a:prstGeom>
          <a:solidFill>
            <a:srgbClr val="0643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469" name="Rectangle 5"/>
          <p:cNvSpPr>
            <a:spLocks noGrp="1" noChangeArrowheads="1"/>
          </p:cNvSpPr>
          <p:nvPr>
            <p:ph type="title"/>
          </p:nvPr>
        </p:nvSpPr>
        <p:spPr>
          <a:xfrm>
            <a:off x="489418" y="351533"/>
            <a:ext cx="6515100" cy="573561"/>
          </a:xfrm>
        </p:spPr>
        <p:txBody>
          <a:bodyPr lIns="91440" tIns="45720" rIns="91440" bIns="45720" anchor="t">
            <a:normAutofit/>
          </a:bodyPr>
          <a:lstStyle/>
          <a:p>
            <a:pPr eaLnBrk="1" hangingPunct="1">
              <a:defRPr/>
            </a:pPr>
            <a:r>
              <a:rPr lang="en-US" sz="2400" dirty="0">
                <a:solidFill>
                  <a:srgbClr val="064339"/>
                </a:solidFill>
                <a:ea typeface="ＭＳ Ｐゴシック"/>
                <a:cs typeface="Gotham Bold" pitchFamily="50" charset="0"/>
              </a:rPr>
              <a:t>Neurodivergence at RCPD</a:t>
            </a:r>
          </a:p>
        </p:txBody>
      </p:sp>
      <p:sp>
        <p:nvSpPr>
          <p:cNvPr id="190466" name="Rectangle 2"/>
          <p:cNvSpPr>
            <a:spLocks noGrp="1" noChangeArrowheads="1"/>
          </p:cNvSpPr>
          <p:nvPr>
            <p:ph idx="1"/>
          </p:nvPr>
        </p:nvSpPr>
        <p:spPr>
          <a:xfrm>
            <a:off x="663207" y="1987893"/>
            <a:ext cx="3908793" cy="1181793"/>
          </a:xfrm>
        </p:spPr>
        <p:txBody>
          <a:bodyPr lIns="91440" tIns="45720" rIns="91440" bIns="45720" anchor="t">
            <a:noAutofit/>
          </a:bodyPr>
          <a:lstStyle/>
          <a:p>
            <a:pPr>
              <a:buClr>
                <a:schemeClr val="tx1"/>
              </a:buClr>
              <a:buFont typeface="Arial" panose="020B0604020202020204" pitchFamily="34" charset="0"/>
              <a:buChar char="•"/>
              <a:defRPr/>
            </a:pPr>
            <a:r>
              <a:rPr lang="en-US" sz="1600" dirty="0">
                <a:solidFill>
                  <a:schemeClr val="tx1"/>
                </a:solidFill>
                <a:latin typeface="+mn-lt"/>
                <a:ea typeface="ＭＳ Ｐゴシック"/>
              </a:rPr>
              <a:t>This is the rough percentage of RCPD students registered with neurodivergence </a:t>
            </a:r>
            <a:r>
              <a:rPr lang="en-US" sz="1600" dirty="0">
                <a:solidFill>
                  <a:schemeClr val="tx1"/>
                </a:solidFill>
                <a:ea typeface="ＭＳ Ｐゴシック"/>
              </a:rPr>
              <a:t>– definitely an underestimate! </a:t>
            </a:r>
            <a:endParaRPr lang="en-US" dirty="0">
              <a:solidFill>
                <a:schemeClr val="tx1"/>
              </a:solidFill>
            </a:endParaRPr>
          </a:p>
        </p:txBody>
      </p:sp>
      <p:sp>
        <p:nvSpPr>
          <p:cNvPr id="6" name="TextBox 5">
            <a:extLst>
              <a:ext uri="{FF2B5EF4-FFF2-40B4-BE49-F238E27FC236}">
                <a16:creationId xmlns:a16="http://schemas.microsoft.com/office/drawing/2014/main" id="{646FBE1C-451D-42E3-93E1-8FCBE7FC5B11}"/>
              </a:ext>
            </a:extLst>
          </p:cNvPr>
          <p:cNvSpPr txBox="1"/>
          <p:nvPr/>
        </p:nvSpPr>
        <p:spPr>
          <a:xfrm>
            <a:off x="5958890" y="1971585"/>
            <a:ext cx="2555864"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200" b="1" dirty="0">
                <a:solidFill>
                  <a:srgbClr val="7BBD00"/>
                </a:solidFill>
                <a:latin typeface="Arial Black" panose="020B0A04020102020204" pitchFamily="34" charset="0"/>
                <a:cs typeface="Arial" panose="020B0604020202020204" pitchFamily="34" charset="0"/>
              </a:rPr>
              <a:t>78%</a:t>
            </a:r>
          </a:p>
        </p:txBody>
      </p:sp>
      <p:pic>
        <p:nvPicPr>
          <p:cNvPr id="11" name="Picture 10" descr="Spartan head logo: University Health &amp; Wellness, Michigan State University&#10;">
            <a:extLst>
              <a:ext uri="{FF2B5EF4-FFF2-40B4-BE49-F238E27FC236}">
                <a16:creationId xmlns:a16="http://schemas.microsoft.com/office/drawing/2014/main" id="{3329DAF5-CF56-661B-713D-D1960D4466B5}"/>
              </a:ext>
            </a:extLst>
          </p:cNvPr>
          <p:cNvPicPr>
            <a:picLocks noChangeAspect="1"/>
          </p:cNvPicPr>
          <p:nvPr/>
        </p:nvPicPr>
        <p:blipFill>
          <a:blip r:embed="rId3"/>
          <a:stretch>
            <a:fillRect/>
          </a:stretch>
        </p:blipFill>
        <p:spPr>
          <a:xfrm>
            <a:off x="75073" y="4711446"/>
            <a:ext cx="2052442" cy="365129"/>
          </a:xfrm>
          <a:prstGeom prst="rect">
            <a:avLst/>
          </a:prstGeom>
        </p:spPr>
      </p:pic>
    </p:spTree>
    <p:extLst>
      <p:ext uri="{BB962C8B-B14F-4D97-AF65-F5344CB8AC3E}">
        <p14:creationId xmlns:p14="http://schemas.microsoft.com/office/powerpoint/2010/main" val="38400246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537D-8496-4053-AE40-591713BBB530}"/>
              </a:ext>
            </a:extLst>
          </p:cNvPr>
          <p:cNvSpPr>
            <a:spLocks noGrp="1"/>
          </p:cNvSpPr>
          <p:nvPr>
            <p:ph type="title"/>
          </p:nvPr>
        </p:nvSpPr>
        <p:spPr>
          <a:xfrm>
            <a:off x="650556" y="967477"/>
            <a:ext cx="2778158" cy="765174"/>
          </a:xfrm>
        </p:spPr>
        <p:txBody>
          <a:bodyPr lIns="91440" tIns="45720" rIns="91440" bIns="45720" anchor="t">
            <a:noAutofit/>
          </a:bodyPr>
          <a:lstStyle/>
          <a:p>
            <a:pPr>
              <a:lnSpc>
                <a:spcPct val="90000"/>
              </a:lnSpc>
            </a:pPr>
            <a:r>
              <a:rPr lang="en-US" sz="2300" dirty="0">
                <a:solidFill>
                  <a:srgbClr val="0C533A"/>
                </a:solidFill>
                <a:ea typeface="ＭＳ Ｐゴシック"/>
              </a:rPr>
              <a:t>Strength in Neurodiversity</a:t>
            </a:r>
          </a:p>
        </p:txBody>
      </p:sp>
      <p:sp>
        <p:nvSpPr>
          <p:cNvPr id="3" name="Content Placeholder 2">
            <a:extLst>
              <a:ext uri="{FF2B5EF4-FFF2-40B4-BE49-F238E27FC236}">
                <a16:creationId xmlns:a16="http://schemas.microsoft.com/office/drawing/2014/main" id="{B6EDCE6F-F2F7-4413-BF27-9F0C2AA412C7}"/>
              </a:ext>
            </a:extLst>
          </p:cNvPr>
          <p:cNvSpPr>
            <a:spLocks noGrp="1"/>
          </p:cNvSpPr>
          <p:nvPr>
            <p:ph idx="1"/>
          </p:nvPr>
        </p:nvSpPr>
        <p:spPr>
          <a:xfrm>
            <a:off x="866216" y="1590675"/>
            <a:ext cx="2350295" cy="2924175"/>
          </a:xfrm>
        </p:spPr>
        <p:txBody>
          <a:bodyPr vert="horz" lIns="68580" tIns="34290" rIns="68580" bIns="34290" rtlCol="0" anchor="t">
            <a:normAutofit/>
          </a:bodyPr>
          <a:lstStyle/>
          <a:p>
            <a:pPr marL="0" indent="0">
              <a:buNone/>
            </a:pPr>
            <a:endParaRPr lang="en-US" dirty="0">
              <a:solidFill>
                <a:schemeClr val="tx1"/>
              </a:solidFill>
            </a:endParaRPr>
          </a:p>
          <a:p>
            <a:pPr marL="0" indent="0">
              <a:buNone/>
            </a:pPr>
            <a:r>
              <a:rPr lang="en-US" sz="1500" dirty="0">
                <a:solidFill>
                  <a:schemeClr val="tx1"/>
                </a:solidFill>
              </a:rPr>
              <a:t>Like diversity in any sense, neurodiversity provides us with </a:t>
            </a:r>
            <a:r>
              <a:rPr lang="en-US" sz="1500" b="1" dirty="0">
                <a:solidFill>
                  <a:schemeClr val="tx1"/>
                </a:solidFill>
              </a:rPr>
              <a:t>valuable </a:t>
            </a:r>
            <a:r>
              <a:rPr lang="en-US" sz="1500" dirty="0">
                <a:solidFill>
                  <a:schemeClr val="tx1"/>
                </a:solidFill>
              </a:rPr>
              <a:t>and </a:t>
            </a:r>
            <a:r>
              <a:rPr lang="en-US" sz="1500" b="1" dirty="0">
                <a:solidFill>
                  <a:schemeClr val="tx1"/>
                </a:solidFill>
              </a:rPr>
              <a:t>needed </a:t>
            </a:r>
            <a:r>
              <a:rPr lang="en-US" sz="1500" dirty="0">
                <a:solidFill>
                  <a:schemeClr val="tx1"/>
                </a:solidFill>
              </a:rPr>
              <a:t>differences in thought processes and problem solving. </a:t>
            </a:r>
          </a:p>
        </p:txBody>
      </p:sp>
      <p:pic>
        <p:nvPicPr>
          <p:cNvPr id="4" name="Picture 4" descr="The outlines of people in different colors, with an outline of their brains visible. ">
            <a:extLst>
              <a:ext uri="{FF2B5EF4-FFF2-40B4-BE49-F238E27FC236}">
                <a16:creationId xmlns:a16="http://schemas.microsoft.com/office/drawing/2014/main" id="{E11B3F93-3647-4AFE-AEA3-1A2AED28E2D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95956" y="971870"/>
            <a:ext cx="4793650" cy="3199761"/>
          </a:xfrm>
          <a:prstGeom prst="rect">
            <a:avLst/>
          </a:prstGeom>
        </p:spPr>
      </p:pic>
      <p:sp>
        <p:nvSpPr>
          <p:cNvPr id="5" name="TextBox 4">
            <a:extLst>
              <a:ext uri="{FF2B5EF4-FFF2-40B4-BE49-F238E27FC236}">
                <a16:creationId xmlns:a16="http://schemas.microsoft.com/office/drawing/2014/main" id="{2BE48DED-01F9-4A95-A607-DF33EC308636}"/>
              </a:ext>
            </a:extLst>
          </p:cNvPr>
          <p:cNvSpPr txBox="1"/>
          <p:nvPr/>
        </p:nvSpPr>
        <p:spPr>
          <a:xfrm>
            <a:off x="6826594" y="4021589"/>
            <a:ext cx="1863011" cy="173124"/>
          </a:xfrm>
          <a:prstGeom prst="rect">
            <a:avLst/>
          </a:prstGeom>
          <a:solidFill>
            <a:srgbClr val="000000"/>
          </a:solidFill>
        </p:spPr>
        <p:txBody>
          <a:bodyPr wrap="none">
            <a:spAutoFit/>
          </a:bodyPr>
          <a:lstStyle/>
          <a:p>
            <a:pPr algn="r">
              <a:spcAft>
                <a:spcPts val="450"/>
              </a:spcAft>
            </a:pPr>
            <a:r>
              <a:rPr lang="en-US" sz="525" dirty="0">
                <a:solidFill>
                  <a:srgbClr val="FFFFFF"/>
                </a:solidFill>
                <a:hlinkClick r:id="rId4">
                  <a:extLst>
                    <a:ext uri="{A12FA001-AC4F-418D-AE19-62706E023703}">
                      <ahyp:hlinkClr xmlns:ahyp="http://schemas.microsoft.com/office/drawing/2018/hyperlinkcolor" val="tx"/>
                    </a:ext>
                  </a:extLst>
                </a:hlinkClick>
              </a:rPr>
              <a:t>This Photo</a:t>
            </a:r>
            <a:r>
              <a:rPr lang="en-US" sz="525" dirty="0">
                <a:solidFill>
                  <a:srgbClr val="FFFFFF"/>
                </a:solidFill>
              </a:rPr>
              <a:t> by Unknown author is licensed under </a:t>
            </a:r>
            <a:r>
              <a:rPr lang="en-US" sz="525" dirty="0">
                <a:solidFill>
                  <a:srgbClr val="FFFFFF"/>
                </a:solidFill>
                <a:hlinkClick r:id="rId5">
                  <a:extLst>
                    <a:ext uri="{A12FA001-AC4F-418D-AE19-62706E023703}">
                      <ahyp:hlinkClr xmlns:ahyp="http://schemas.microsoft.com/office/drawing/2018/hyperlinkcolor" val="tx"/>
                    </a:ext>
                  </a:extLst>
                </a:hlinkClick>
              </a:rPr>
              <a:t>CC BY</a:t>
            </a:r>
            <a:r>
              <a:rPr lang="en-US" sz="525" dirty="0">
                <a:solidFill>
                  <a:srgbClr val="FFFFFF"/>
                </a:solidFill>
              </a:rPr>
              <a:t>.</a:t>
            </a:r>
          </a:p>
        </p:txBody>
      </p:sp>
    </p:spTree>
    <p:extLst>
      <p:ext uri="{BB962C8B-B14F-4D97-AF65-F5344CB8AC3E}">
        <p14:creationId xmlns:p14="http://schemas.microsoft.com/office/powerpoint/2010/main" val="134754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B328D-184E-842C-F237-47C5579ED435}"/>
              </a:ext>
            </a:extLst>
          </p:cNvPr>
          <p:cNvSpPr>
            <a:spLocks noGrp="1"/>
          </p:cNvSpPr>
          <p:nvPr>
            <p:ph type="title"/>
          </p:nvPr>
        </p:nvSpPr>
        <p:spPr>
          <a:xfrm>
            <a:off x="457200" y="793292"/>
            <a:ext cx="8229600" cy="360175"/>
          </a:xfrm>
        </p:spPr>
        <p:txBody>
          <a:bodyPr lIns="91440" tIns="45720" rIns="91440" bIns="45720" anchor="t">
            <a:normAutofit fontScale="90000"/>
          </a:bodyPr>
          <a:lstStyle/>
          <a:p>
            <a:r>
              <a:rPr lang="en-US" dirty="0">
                <a:ea typeface="ＭＳ Ｐゴシック"/>
              </a:rPr>
              <a:t>Strengths of Neurodivergence</a:t>
            </a:r>
            <a:endParaRPr lang="en-US" dirty="0"/>
          </a:p>
        </p:txBody>
      </p:sp>
      <p:sp>
        <p:nvSpPr>
          <p:cNvPr id="3" name="Content Placeholder 2">
            <a:extLst>
              <a:ext uri="{FF2B5EF4-FFF2-40B4-BE49-F238E27FC236}">
                <a16:creationId xmlns:a16="http://schemas.microsoft.com/office/drawing/2014/main" id="{FBDBF8FF-024F-7FFC-8778-8E33F2300BC2}"/>
              </a:ext>
            </a:extLst>
          </p:cNvPr>
          <p:cNvSpPr>
            <a:spLocks noGrp="1"/>
          </p:cNvSpPr>
          <p:nvPr>
            <p:ph idx="1"/>
          </p:nvPr>
        </p:nvSpPr>
        <p:spPr/>
        <p:txBody>
          <a:bodyPr/>
          <a:lstStyle/>
          <a:p>
            <a:r>
              <a:rPr lang="en-US" dirty="0"/>
              <a:t>Many see neurodivergence as a collection of deficits. However, there are endless strengths to consider...</a:t>
            </a:r>
          </a:p>
          <a:p>
            <a:pPr lvl="1"/>
            <a:r>
              <a:rPr lang="en-US" dirty="0"/>
              <a:t>Creativity </a:t>
            </a:r>
          </a:p>
          <a:p>
            <a:pPr lvl="1"/>
            <a:r>
              <a:rPr lang="en-US" dirty="0"/>
              <a:t>Resilience </a:t>
            </a:r>
          </a:p>
          <a:p>
            <a:pPr lvl="1"/>
            <a:r>
              <a:rPr lang="en-US" dirty="0"/>
              <a:t>Attention to detail</a:t>
            </a:r>
          </a:p>
          <a:p>
            <a:pPr lvl="1"/>
            <a:r>
              <a:rPr lang="en-US" dirty="0"/>
              <a:t>Depth of thought</a:t>
            </a:r>
          </a:p>
          <a:p>
            <a:pPr lvl="1"/>
            <a:r>
              <a:rPr lang="en-US" dirty="0"/>
              <a:t>Memory</a:t>
            </a:r>
          </a:p>
          <a:p>
            <a:pPr lvl="1"/>
            <a:r>
              <a:rPr lang="en-US" dirty="0"/>
              <a:t>Empathy</a:t>
            </a:r>
          </a:p>
          <a:p>
            <a:pPr lvl="1"/>
            <a:r>
              <a:rPr lang="en-US" dirty="0"/>
              <a:t>Passion </a:t>
            </a:r>
          </a:p>
          <a:p>
            <a:endParaRPr lang="en-US" dirty="0"/>
          </a:p>
        </p:txBody>
      </p:sp>
    </p:spTree>
    <p:extLst>
      <p:ext uri="{BB962C8B-B14F-4D97-AF65-F5344CB8AC3E}">
        <p14:creationId xmlns:p14="http://schemas.microsoft.com/office/powerpoint/2010/main" val="2484353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SU Wordmark design">
  <a:themeElements>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DeckTemplate_UniversityHealthWellbeing  -  Read-Only" id="{1FE52B70-26A6-4B14-B491-C98B5EC07193}" vid="{CE60F12A-A3C2-4E4B-88EB-BB2D971441E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DeckTemplate_UniversityHealthWellbeing  -  Read-Only" id="{1FE52B70-26A6-4B14-B491-C98B5EC07193}" vid="{8F65B23D-B15C-48F5-9064-5F79983CC1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0373C3BF226446858BABB62EF2F7AF" ma:contentTypeVersion="13" ma:contentTypeDescription="Create a new document." ma:contentTypeScope="" ma:versionID="fd2668c8b190b42746b6a5d32b37c888">
  <xsd:schema xmlns:xsd="http://www.w3.org/2001/XMLSchema" xmlns:xs="http://www.w3.org/2001/XMLSchema" xmlns:p="http://schemas.microsoft.com/office/2006/metadata/properties" xmlns:ns2="ea0d248c-21d1-4089-b514-638681b96798" xmlns:ns3="9fba0c8b-954c-4781-b5cc-8386a2726df4" targetNamespace="http://schemas.microsoft.com/office/2006/metadata/properties" ma:root="true" ma:fieldsID="bf71552001c51b6cfaa639782f6e7665" ns2:_="" ns3:_="">
    <xsd:import namespace="ea0d248c-21d1-4089-b514-638681b96798"/>
    <xsd:import namespace="9fba0c8b-954c-4781-b5cc-8386a2726d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0d248c-21d1-4089-b514-638681b967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10aa868-50b6-4f65-9dc8-5b7a37ea781f}" ma:internalName="TaxCatchAll" ma:showField="CatchAllData" ma:web="ea0d248c-21d1-4089-b514-638681b9679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ba0c8b-954c-4781-b5cc-8386a2726d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ba0c8b-954c-4781-b5cc-8386a2726df4">
      <Terms xmlns="http://schemas.microsoft.com/office/infopath/2007/PartnerControls"/>
    </lcf76f155ced4ddcb4097134ff3c332f>
    <TaxCatchAll xmlns="ea0d248c-21d1-4089-b514-638681b96798" xsi:nil="true"/>
  </documentManagement>
</p:properties>
</file>

<file path=customXml/itemProps1.xml><?xml version="1.0" encoding="utf-8"?>
<ds:datastoreItem xmlns:ds="http://schemas.openxmlformats.org/officeDocument/2006/customXml" ds:itemID="{1602B815-1DC1-462E-B882-D4E2417F3EDB}">
  <ds:schemaRefs>
    <ds:schemaRef ds:uri="9fba0c8b-954c-4781-b5cc-8386a2726df4"/>
    <ds:schemaRef ds:uri="ea0d248c-21d1-4089-b514-638681b967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DD22DD2-42E9-4054-83F2-F98234840F77}">
  <ds:schemaRefs>
    <ds:schemaRef ds:uri="http://schemas.microsoft.com/sharepoint/v3/contenttype/forms"/>
  </ds:schemaRefs>
</ds:datastoreItem>
</file>

<file path=customXml/itemProps3.xml><?xml version="1.0" encoding="utf-8"?>
<ds:datastoreItem xmlns:ds="http://schemas.openxmlformats.org/officeDocument/2006/customXml" ds:itemID="{084F6B8B-CA6F-4C30-B313-32EF84AC2268}">
  <ds:schemaRefs>
    <ds:schemaRef ds:uri="9fba0c8b-954c-4781-b5cc-8386a2726df4"/>
    <ds:schemaRef ds:uri="ea0d248c-21d1-4089-b514-638681b9679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SlideDeckTemplate_UniversityHealthWellbeing</Template>
  <TotalTime>4</TotalTime>
  <Words>2073</Words>
  <Application>Microsoft Macintosh PowerPoint</Application>
  <PresentationFormat>On-screen Show (16:9)</PresentationFormat>
  <Paragraphs>139</Paragraphs>
  <Slides>20</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ＭＳ Ｐゴシック</vt:lpstr>
      <vt:lpstr>Arial</vt:lpstr>
      <vt:lpstr>Arial Black</vt:lpstr>
      <vt:lpstr>Calibri</vt:lpstr>
      <vt:lpstr>Calibri Light</vt:lpstr>
      <vt:lpstr>Century Gothic</vt:lpstr>
      <vt:lpstr>Courier New</vt:lpstr>
      <vt:lpstr>Gotham Book</vt:lpstr>
      <vt:lpstr>Verdana</vt:lpstr>
      <vt:lpstr>Wingdings</vt:lpstr>
      <vt:lpstr>Wingdings 3</vt:lpstr>
      <vt:lpstr>MSU Wordmark design</vt:lpstr>
      <vt:lpstr>Custom Design</vt:lpstr>
      <vt:lpstr>Neurodiversity &amp; Non-Apparent Disabilities   Kelsey Foote &amp; Lindsay Hill   RCPD Access Specialists  MA, CRC, LPC </vt:lpstr>
      <vt:lpstr>Disclaimer! This is just an introduction </vt:lpstr>
      <vt:lpstr>Non-Apparent Disabilities  </vt:lpstr>
      <vt:lpstr>Neurodiversity &amp; Neurodivergence </vt:lpstr>
      <vt:lpstr>Common Neurodivergence</vt:lpstr>
      <vt:lpstr>Medical Model of Disability</vt:lpstr>
      <vt:lpstr>Neurodivergence at RCPD</vt:lpstr>
      <vt:lpstr>Strength in Neurodiversity</vt:lpstr>
      <vt:lpstr>Strengths of Neurodivergence</vt:lpstr>
      <vt:lpstr>Common Impacts of Neurodivergence </vt:lpstr>
      <vt:lpstr>Thinking about impacts as differences, not deficits </vt:lpstr>
      <vt:lpstr>Sonny Jane Wise (they/them) @livedexperienceeducator</vt:lpstr>
      <vt:lpstr>Sonny Jane Wise cont. </vt:lpstr>
      <vt:lpstr>Language Matters!</vt:lpstr>
      <vt:lpstr>Language Matters (2)</vt:lpstr>
      <vt:lpstr>Language Matters (3)</vt:lpstr>
      <vt:lpstr>Considerations for Neurodivergent &amp; Non-apparent Disability Experiences </vt:lpstr>
      <vt:lpstr>Culture (1)</vt:lpstr>
      <vt:lpstr>Culture (2)</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Alexis</dc:creator>
  <cp:lastModifiedBy>Foote, Kelsey</cp:lastModifiedBy>
  <cp:revision>13</cp:revision>
  <cp:lastPrinted>2010-09-08T13:46:11Z</cp:lastPrinted>
  <dcterms:created xsi:type="dcterms:W3CDTF">2024-01-09T19:27:37Z</dcterms:created>
  <dcterms:modified xsi:type="dcterms:W3CDTF">2024-09-17T15:46:20Z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0x010100550373C3BF226446858BABB62EF2F7AF</vt:lpwstr>
  </property>
  <property fmtid="{D5CDD505-2E9C-101B-9397-08002B2CF9AE}" pid="3" name="MediaServiceImageTags">
    <vt:lpwstr/>
  </property>
</Properties>
</file>