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3"/>
  </p:notesMasterIdLst>
  <p:sldIdLst>
    <p:sldId id="292" r:id="rId2"/>
    <p:sldId id="257" r:id="rId3"/>
    <p:sldId id="280" r:id="rId4"/>
    <p:sldId id="281" r:id="rId5"/>
    <p:sldId id="258" r:id="rId6"/>
    <p:sldId id="259" r:id="rId7"/>
    <p:sldId id="273" r:id="rId8"/>
    <p:sldId id="274" r:id="rId9"/>
    <p:sldId id="271" r:id="rId10"/>
    <p:sldId id="262" r:id="rId11"/>
    <p:sldId id="277" r:id="rId12"/>
    <p:sldId id="276" r:id="rId13"/>
    <p:sldId id="263" r:id="rId14"/>
    <p:sldId id="282" r:id="rId15"/>
    <p:sldId id="286" r:id="rId16"/>
    <p:sldId id="264" r:id="rId17"/>
    <p:sldId id="283" r:id="rId18"/>
    <p:sldId id="287" r:id="rId19"/>
    <p:sldId id="288" r:id="rId20"/>
    <p:sldId id="272" r:id="rId21"/>
    <p:sldId id="265" r:id="rId22"/>
    <p:sldId id="275" r:id="rId23"/>
    <p:sldId id="266" r:id="rId24"/>
    <p:sldId id="278" r:id="rId25"/>
    <p:sldId id="279" r:id="rId26"/>
    <p:sldId id="267" r:id="rId27"/>
    <p:sldId id="284" r:id="rId28"/>
    <p:sldId id="285" r:id="rId29"/>
    <p:sldId id="268" r:id="rId30"/>
    <p:sldId id="269" r:id="rId31"/>
    <p:sldId id="27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A875F"/>
    <a:srgbClr val="C0E0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B562DA-B512-44D9-B765-D52D2C9622E0}" v="1449" dt="2024-09-06T15:09:23.920"/>
    <p1510:client id="{E0DBA95E-36EB-D80F-3BF1-C97A2522DC09}" v="1" dt="2024-09-06T13:03:40.3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129" autoAdjust="0"/>
  </p:normalViewPr>
  <p:slideViewPr>
    <p:cSldViewPr snapToGrid="0">
      <p:cViewPr varScale="1">
        <p:scale>
          <a:sx n="98" d="100"/>
          <a:sy n="98" d="100"/>
        </p:scale>
        <p:origin x="103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A8B486-A6A2-4250-9056-B26D2FFD9964}" type="datetimeFigureOut">
              <a:rPr lang="en-US" smtClean="0"/>
              <a:t>9/6/2024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B909C1-F5A7-4D77-9C3A-27516490012A}" type="slidenum">
              <a:rPr lang="en-US" smtClean="0"/>
              <a:t>‹#›</a:t>
            </a:fld>
            <a:endParaRPr lang="en-US"/>
          </a:p>
        </p:txBody>
      </p:sp>
    </p:spTree>
    <p:extLst>
      <p:ext uri="{BB962C8B-B14F-4D97-AF65-F5344CB8AC3E}">
        <p14:creationId xmlns:p14="http://schemas.microsoft.com/office/powerpoint/2010/main" val="500728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B909C1-F5A7-4D77-9C3A-27516490012A}" type="slidenum">
              <a:rPr lang="en-US" smtClean="0"/>
              <a:t>1</a:t>
            </a:fld>
            <a:endParaRPr lang="en-US"/>
          </a:p>
        </p:txBody>
      </p:sp>
    </p:spTree>
    <p:extLst>
      <p:ext uri="{BB962C8B-B14F-4D97-AF65-F5344CB8AC3E}">
        <p14:creationId xmlns:p14="http://schemas.microsoft.com/office/powerpoint/2010/main" val="644020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B909C1-F5A7-4D77-9C3A-27516490012A}" type="slidenum">
              <a:rPr lang="en-US" smtClean="0"/>
              <a:t>6</a:t>
            </a:fld>
            <a:endParaRPr lang="en-US"/>
          </a:p>
        </p:txBody>
      </p:sp>
    </p:spTree>
    <p:extLst>
      <p:ext uri="{BB962C8B-B14F-4D97-AF65-F5344CB8AC3E}">
        <p14:creationId xmlns:p14="http://schemas.microsoft.com/office/powerpoint/2010/main" val="3518839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B909C1-F5A7-4D77-9C3A-27516490012A}" type="slidenum">
              <a:rPr lang="en-US" smtClean="0"/>
              <a:t>10</a:t>
            </a:fld>
            <a:endParaRPr lang="en-US"/>
          </a:p>
        </p:txBody>
      </p:sp>
    </p:spTree>
    <p:extLst>
      <p:ext uri="{BB962C8B-B14F-4D97-AF65-F5344CB8AC3E}">
        <p14:creationId xmlns:p14="http://schemas.microsoft.com/office/powerpoint/2010/main" val="1200230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B909C1-F5A7-4D77-9C3A-27516490012A}" type="slidenum">
              <a:rPr lang="en-US" smtClean="0"/>
              <a:t>12</a:t>
            </a:fld>
            <a:endParaRPr lang="en-US"/>
          </a:p>
        </p:txBody>
      </p:sp>
    </p:spTree>
    <p:extLst>
      <p:ext uri="{BB962C8B-B14F-4D97-AF65-F5344CB8AC3E}">
        <p14:creationId xmlns:p14="http://schemas.microsoft.com/office/powerpoint/2010/main" val="1724392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B909C1-F5A7-4D77-9C3A-27516490012A}" type="slidenum">
              <a:rPr lang="en-US" smtClean="0"/>
              <a:t>13</a:t>
            </a:fld>
            <a:endParaRPr lang="en-US"/>
          </a:p>
        </p:txBody>
      </p:sp>
    </p:spTree>
    <p:extLst>
      <p:ext uri="{BB962C8B-B14F-4D97-AF65-F5344CB8AC3E}">
        <p14:creationId xmlns:p14="http://schemas.microsoft.com/office/powerpoint/2010/main" val="1014947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EB909C1-F5A7-4D77-9C3A-27516490012A}" type="slidenum">
              <a:rPr lang="en-US" smtClean="0"/>
              <a:t>18</a:t>
            </a:fld>
            <a:endParaRPr lang="en-US"/>
          </a:p>
        </p:txBody>
      </p:sp>
    </p:spTree>
    <p:extLst>
      <p:ext uri="{BB962C8B-B14F-4D97-AF65-F5344CB8AC3E}">
        <p14:creationId xmlns:p14="http://schemas.microsoft.com/office/powerpoint/2010/main" val="3074537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B909C1-F5A7-4D77-9C3A-27516490012A}" type="slidenum">
              <a:rPr lang="en-US" smtClean="0"/>
              <a:t>22</a:t>
            </a:fld>
            <a:endParaRPr lang="en-US"/>
          </a:p>
        </p:txBody>
      </p:sp>
    </p:spTree>
    <p:extLst>
      <p:ext uri="{BB962C8B-B14F-4D97-AF65-F5344CB8AC3E}">
        <p14:creationId xmlns:p14="http://schemas.microsoft.com/office/powerpoint/2010/main" val="213424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B909C1-F5A7-4D77-9C3A-27516490012A}" type="slidenum">
              <a:rPr lang="en-US" smtClean="0"/>
              <a:t>24</a:t>
            </a:fld>
            <a:endParaRPr lang="en-US"/>
          </a:p>
        </p:txBody>
      </p:sp>
    </p:spTree>
    <p:extLst>
      <p:ext uri="{BB962C8B-B14F-4D97-AF65-F5344CB8AC3E}">
        <p14:creationId xmlns:p14="http://schemas.microsoft.com/office/powerpoint/2010/main" val="792323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EB909C1-F5A7-4D77-9C3A-27516490012A}" type="slidenum">
              <a:rPr lang="en-US" smtClean="0"/>
              <a:t>26</a:t>
            </a:fld>
            <a:endParaRPr lang="en-US"/>
          </a:p>
        </p:txBody>
      </p:sp>
    </p:spTree>
    <p:extLst>
      <p:ext uri="{BB962C8B-B14F-4D97-AF65-F5344CB8AC3E}">
        <p14:creationId xmlns:p14="http://schemas.microsoft.com/office/powerpoint/2010/main" val="3917083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a:extLst>
              <a:ext uri="{FF2B5EF4-FFF2-40B4-BE49-F238E27FC236}">
                <a16:creationId xmlns:a16="http://schemas.microsoft.com/office/drawing/2014/main" id="{E9EA9F7D-DC84-D6B7-9374-91FB4EA498A0}"/>
              </a:ext>
            </a:extLst>
          </p:cNvPr>
          <p:cNvSpPr>
            <a:spLocks noGrp="1"/>
          </p:cNvSpPr>
          <p:nvPr>
            <p:ph type="dt" sz="half" idx="10"/>
          </p:nvPr>
        </p:nvSpPr>
        <p:spPr/>
        <p:txBody>
          <a:bodyPr/>
          <a:lstStyle/>
          <a:p>
            <a:fld id="{33C632FE-2E9D-4DB8-A78B-D714F6E694FF}" type="datetime1">
              <a:rPr lang="en-US" smtClean="0"/>
              <a:t>9/6/2024</a:t>
            </a:fld>
            <a:endParaRPr lang="en-US" dirty="0"/>
          </a:p>
        </p:txBody>
      </p:sp>
      <p:sp>
        <p:nvSpPr>
          <p:cNvPr id="8" name="Footer Placeholder 7">
            <a:extLst>
              <a:ext uri="{FF2B5EF4-FFF2-40B4-BE49-F238E27FC236}">
                <a16:creationId xmlns:a16="http://schemas.microsoft.com/office/drawing/2014/main" id="{7F2C1F96-DBC9-2965-BC62-F597EBD754A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1C0E6F9-926C-CAB0-C3AF-34E81EC3C14E}"/>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B808E-44F6-4141-934D-E02D5C672831}" type="datetime1">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pic>
        <p:nvPicPr>
          <p:cNvPr id="7" name="Picture 6">
            <a:extLst>
              <a:ext uri="{FF2B5EF4-FFF2-40B4-BE49-F238E27FC236}">
                <a16:creationId xmlns:a16="http://schemas.microsoft.com/office/drawing/2014/main" id="{1F555380-4964-1272-A14F-2275CEDA459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734" y="6314986"/>
            <a:ext cx="1733550" cy="439826"/>
          </a:xfrm>
          <a:prstGeom prst="rect">
            <a:avLst/>
          </a:prstGeom>
        </p:spPr>
      </p:pic>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E7063-22F0-4814-B352-9F6BA24B3506}" type="datetime1">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pic>
        <p:nvPicPr>
          <p:cNvPr id="7" name="Picture 6">
            <a:extLst>
              <a:ext uri="{FF2B5EF4-FFF2-40B4-BE49-F238E27FC236}">
                <a16:creationId xmlns:a16="http://schemas.microsoft.com/office/drawing/2014/main" id="{979701BE-CAF3-077A-0050-A074960682A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734" y="6314986"/>
            <a:ext cx="1733550" cy="439826"/>
          </a:xfrm>
          <a:prstGeom prst="rect">
            <a:avLst/>
          </a:prstGeom>
        </p:spPr>
      </p:pic>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329DFC-2409-4EBC-B542-A28F5376ED57}" type="datetime1">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pic>
        <p:nvPicPr>
          <p:cNvPr id="8" name="Picture 7">
            <a:extLst>
              <a:ext uri="{FF2B5EF4-FFF2-40B4-BE49-F238E27FC236}">
                <a16:creationId xmlns:a16="http://schemas.microsoft.com/office/drawing/2014/main" id="{A2EC623D-057B-5CDE-503C-F87AA89B562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734" y="6314986"/>
            <a:ext cx="1733550" cy="439826"/>
          </a:xfrm>
          <a:prstGeom prst="rect">
            <a:avLst/>
          </a:prstGeom>
        </p:spPr>
      </p:pic>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accent5"/>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lang="en-US" sz="2400" dirty="0"/>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10" name="Date Placeholder 9">
            <a:extLst>
              <a:ext uri="{FF2B5EF4-FFF2-40B4-BE49-F238E27FC236}">
                <a16:creationId xmlns:a16="http://schemas.microsoft.com/office/drawing/2014/main" id="{6F55DEF2-3DD7-885C-FF30-03FDE8135804}"/>
              </a:ext>
            </a:extLst>
          </p:cNvPr>
          <p:cNvSpPr>
            <a:spLocks noGrp="1"/>
          </p:cNvSpPr>
          <p:nvPr>
            <p:ph type="dt" sz="half" idx="10"/>
          </p:nvPr>
        </p:nvSpPr>
        <p:spPr/>
        <p:txBody>
          <a:bodyPr/>
          <a:lstStyle/>
          <a:p>
            <a:fld id="{33C632FE-2E9D-4DB8-A78B-D714F6E694FF}" type="datetime1">
              <a:rPr lang="en-US" smtClean="0"/>
              <a:t>9/6/2024</a:t>
            </a:fld>
            <a:endParaRPr lang="en-US"/>
          </a:p>
        </p:txBody>
      </p:sp>
      <p:sp>
        <p:nvSpPr>
          <p:cNvPr id="11" name="Footer Placeholder 10">
            <a:extLst>
              <a:ext uri="{FF2B5EF4-FFF2-40B4-BE49-F238E27FC236}">
                <a16:creationId xmlns:a16="http://schemas.microsoft.com/office/drawing/2014/main" id="{F0C85809-CFD1-7185-0179-8584645ACA05}"/>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9657364E-C089-6276-347A-6CEF336B4153}"/>
              </a:ext>
            </a:extLst>
          </p:cNvPr>
          <p:cNvSpPr>
            <a:spLocks noGrp="1"/>
          </p:cNvSpPr>
          <p:nvPr>
            <p:ph type="sldNum" sz="quarter" idx="12"/>
          </p:nvPr>
        </p:nvSpPr>
        <p:spPr/>
        <p:txBody>
          <a:bodyPr/>
          <a:lstStyle/>
          <a:p>
            <a:fld id="{330EA680-D336-4FF7-8B7A-9848BB0A1C32}" type="slidenum">
              <a:rPr lang="en-US" smtClean="0"/>
              <a:t>‹#›</a:t>
            </a:fld>
            <a:endParaRPr lang="en-US"/>
          </a:p>
        </p:txBody>
      </p:sp>
      <p:pic>
        <p:nvPicPr>
          <p:cNvPr id="13" name="Picture 12">
            <a:extLst>
              <a:ext uri="{FF2B5EF4-FFF2-40B4-BE49-F238E27FC236}">
                <a16:creationId xmlns:a16="http://schemas.microsoft.com/office/drawing/2014/main" id="{2EF0F62A-7D38-2178-5DE6-E7550FA24A8A}"/>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734" y="6314986"/>
            <a:ext cx="1733550" cy="439826"/>
          </a:xfrm>
          <a:prstGeom prst="rect">
            <a:avLst/>
          </a:prstGeom>
        </p:spPr>
      </p:pic>
    </p:spTree>
    <p:extLst>
      <p:ext uri="{BB962C8B-B14F-4D97-AF65-F5344CB8AC3E}">
        <p14:creationId xmlns:p14="http://schemas.microsoft.com/office/powerpoint/2010/main" val="259152452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3C272A-DC4C-4ACF-9428-72E620755B40}" type="datetime1">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pic>
        <p:nvPicPr>
          <p:cNvPr id="8" name="Picture 7">
            <a:extLst>
              <a:ext uri="{FF2B5EF4-FFF2-40B4-BE49-F238E27FC236}">
                <a16:creationId xmlns:a16="http://schemas.microsoft.com/office/drawing/2014/main" id="{1EBC818E-287A-2D49-FED8-DD761DB7B33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734" y="6314986"/>
            <a:ext cx="1733550" cy="439826"/>
          </a:xfrm>
          <a:prstGeom prst="rect">
            <a:avLst/>
          </a:prstGeom>
        </p:spPr>
      </p:pic>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5C1A2C-F107-48EE-981A-0D4964AF2E80}" type="datetime1">
              <a:rPr lang="en-US" smtClean="0"/>
              <a:t>9/6/2024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pic>
        <p:nvPicPr>
          <p:cNvPr id="10" name="Picture 9">
            <a:extLst>
              <a:ext uri="{FF2B5EF4-FFF2-40B4-BE49-F238E27FC236}">
                <a16:creationId xmlns:a16="http://schemas.microsoft.com/office/drawing/2014/main" id="{FAB8BD9C-E7D8-66D4-5AC7-1F8216675F5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734" y="6314986"/>
            <a:ext cx="1733550" cy="439826"/>
          </a:xfrm>
          <a:prstGeom prst="rect">
            <a:avLst/>
          </a:prstGeom>
        </p:spPr>
      </p:pic>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F35167-4C7E-4A51-8B58-8512591CA8E7}" type="datetime1">
              <a:rPr lang="en-US" smtClean="0"/>
              <a:t>9/6/2024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pic>
        <p:nvPicPr>
          <p:cNvPr id="6" name="Picture 5">
            <a:extLst>
              <a:ext uri="{FF2B5EF4-FFF2-40B4-BE49-F238E27FC236}">
                <a16:creationId xmlns:a16="http://schemas.microsoft.com/office/drawing/2014/main" id="{B33D4122-0C05-A380-5B17-EF5EDDB1C6F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734" y="6314986"/>
            <a:ext cx="1733550" cy="439826"/>
          </a:xfrm>
          <a:prstGeom prst="rect">
            <a:avLst/>
          </a:prstGeom>
        </p:spPr>
      </p:pic>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8A7D4-D386-44E7-B228-7B7E0F1995BF}" type="datetime1">
              <a:rPr lang="en-US" smtClean="0"/>
              <a:t>9/6/2024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pic>
        <p:nvPicPr>
          <p:cNvPr id="5" name="Picture 4">
            <a:extLst>
              <a:ext uri="{FF2B5EF4-FFF2-40B4-BE49-F238E27FC236}">
                <a16:creationId xmlns:a16="http://schemas.microsoft.com/office/drawing/2014/main" id="{04CEE1D8-C172-ECD2-B071-2EF688C8321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734" y="6314986"/>
            <a:ext cx="1733550" cy="439826"/>
          </a:xfrm>
          <a:prstGeom prst="rect">
            <a:avLst/>
          </a:prstGeom>
        </p:spPr>
      </p:pic>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FB012-CB12-4F68-AB08-38FDF4FD3EBF}" type="datetime1">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pic>
        <p:nvPicPr>
          <p:cNvPr id="8" name="Picture 7">
            <a:extLst>
              <a:ext uri="{FF2B5EF4-FFF2-40B4-BE49-F238E27FC236}">
                <a16:creationId xmlns:a16="http://schemas.microsoft.com/office/drawing/2014/main" id="{E4B5E43F-3FCB-D857-9A1A-E5247B3DC0E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734" y="6314986"/>
            <a:ext cx="1733550" cy="439826"/>
          </a:xfrm>
          <a:prstGeom prst="rect">
            <a:avLst/>
          </a:prstGeom>
        </p:spPr>
      </p:pic>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B22091-484B-4FE8-A5D9-8E3F40701770}" type="datetime1">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pic>
        <p:nvPicPr>
          <p:cNvPr id="8" name="Picture 7">
            <a:extLst>
              <a:ext uri="{FF2B5EF4-FFF2-40B4-BE49-F238E27FC236}">
                <a16:creationId xmlns:a16="http://schemas.microsoft.com/office/drawing/2014/main" id="{15B97294-C981-032D-3E0F-31061F37B2E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734" y="6314986"/>
            <a:ext cx="1733550" cy="439826"/>
          </a:xfrm>
          <a:prstGeom prst="rect">
            <a:avLst/>
          </a:prstGeom>
        </p:spPr>
      </p:pic>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3C632FE-2E9D-4DB8-A78B-D714F6E694FF}" type="datetime1">
              <a:rPr lang="en-US" smtClean="0"/>
              <a:t>9/6/2024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330EA680-D336-4FF7-8B7A-9848BB0A1C32}" type="slidenum">
              <a:rPr lang="en-US" smtClean="0"/>
              <a:pPr/>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rovost.msu.edu/academic-resources/religious-observance-calenda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lib.dl.accessibility@msu.edu"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apps.gis.msu.edu/door-accessibility/"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ad@msu.edu" TargetMode="External"/><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hyperlink" Target="mailto:hschroed@msu.edu"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rcpd.msu.edu/services/deaf#item-948"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rcpd.msu.edu/services/deaf#item-94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rcpd.msu.edu/program/ald#item-177"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lib.msu.edu/strategic-pla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youtube.com/watch?v=3lm-zSXKGco" TargetMode="External"/><Relationship Id="rId3" Type="http://schemas.openxmlformats.org/officeDocument/2006/relationships/hyperlink" Target="https://docs.google.com/document/d/1RqHtkY8dJhshaCukpl1xLVv1VcP5RvEVBHAlCdQkK74/edit?usp=sharing" TargetMode="External"/><Relationship Id="rId7" Type="http://schemas.openxmlformats.org/officeDocument/2006/relationships/hyperlink" Target="https://www.rcpd.msu.edu/" TargetMode="External"/><Relationship Id="rId2" Type="http://schemas.openxmlformats.org/officeDocument/2006/relationships/hyperlink" Target="https://civilrights.msu.edu/ada_coordinator/Guide-to-Hosting-Accessible-and-Inclusive-Events.docx" TargetMode="External"/><Relationship Id="rId1" Type="http://schemas.openxmlformats.org/officeDocument/2006/relationships/slideLayout" Target="../slideLayouts/slideLayout2.xml"/><Relationship Id="rId6" Type="http://schemas.openxmlformats.org/officeDocument/2006/relationships/hyperlink" Target="https://civilrights.msu.edu/ada_coordinator/disability_and_reasonable_accommodation_policy.html" TargetMode="External"/><Relationship Id="rId5" Type="http://schemas.openxmlformats.org/officeDocument/2006/relationships/hyperlink" Target="https://civilrights.msu.edu/ada_coordinator/index.html" TargetMode="External"/><Relationship Id="rId4" Type="http://schemas.openxmlformats.org/officeDocument/2006/relationships/hyperlink" Target="https://webaccess.msu.edu/"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mailto:LIB.DL.Accessibility@msu.edu"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LIB.DL.Accessibility@msu.edu" TargetMode="External"/><Relationship Id="rId2" Type="http://schemas.openxmlformats.org/officeDocument/2006/relationships/hyperlink" Target="https://lib.msu.edu/accessibilit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813233"/>
            <a:ext cx="10515600" cy="2387600"/>
          </a:xfrm>
        </p:spPr>
        <p:txBody>
          <a:bodyPr anchor="t">
            <a:normAutofit/>
          </a:bodyPr>
          <a:lstStyle/>
          <a:p>
            <a:pPr algn="l"/>
            <a:r>
              <a:rPr lang="en-US" sz="7200" dirty="0"/>
              <a:t>Planning &amp; Hosting Accessible Events</a:t>
            </a:r>
          </a:p>
        </p:txBody>
      </p:sp>
      <p:sp>
        <p:nvSpPr>
          <p:cNvPr id="3" name="Subtitle 2"/>
          <p:cNvSpPr>
            <a:spLocks noGrp="1"/>
          </p:cNvSpPr>
          <p:nvPr>
            <p:ph type="subTitle" idx="1"/>
          </p:nvPr>
        </p:nvSpPr>
        <p:spPr>
          <a:xfrm>
            <a:off x="838200" y="2974176"/>
            <a:ext cx="9144000" cy="1655762"/>
          </a:xfrm>
        </p:spPr>
        <p:txBody>
          <a:bodyPr vert="horz" lIns="91440" tIns="45720" rIns="91440" bIns="45720" rtlCol="0" anchor="t">
            <a:normAutofit/>
          </a:bodyPr>
          <a:lstStyle/>
          <a:p>
            <a:pPr algn="l"/>
            <a:r>
              <a:rPr lang="en-US" sz="2000" dirty="0">
                <a:solidFill>
                  <a:schemeClr val="bg2">
                    <a:lumMod val="25000"/>
                  </a:schemeClr>
                </a:solidFill>
              </a:rPr>
              <a:t>MSU Disability in Higher Education Summit 2024</a:t>
            </a:r>
          </a:p>
        </p:txBody>
      </p:sp>
      <p:pic>
        <p:nvPicPr>
          <p:cNvPr id="5" name="Picture 4" descr="Michigan State University Libraries logo">
            <a:extLst>
              <a:ext uri="{FF2B5EF4-FFF2-40B4-BE49-F238E27FC236}">
                <a16:creationId xmlns:a16="http://schemas.microsoft.com/office/drawing/2014/main" id="{0C004FF4-EB6C-AD44-72ED-1DBE02072F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106" y="5291846"/>
            <a:ext cx="4195678" cy="1064503"/>
          </a:xfrm>
          <a:prstGeom prst="rect">
            <a:avLst/>
          </a:prstGeom>
        </p:spPr>
      </p:pic>
      <p:sp>
        <p:nvSpPr>
          <p:cNvPr id="4" name="Slide Number Placeholder 3">
            <a:extLst>
              <a:ext uri="{FF2B5EF4-FFF2-40B4-BE49-F238E27FC236}">
                <a16:creationId xmlns:a16="http://schemas.microsoft.com/office/drawing/2014/main" id="{E72C1C91-3E03-F349-E5DA-75C888CC7544}"/>
              </a:ext>
            </a:extLst>
          </p:cNvPr>
          <p:cNvSpPr>
            <a:spLocks noGrp="1"/>
          </p:cNvSpPr>
          <p:nvPr>
            <p:ph type="sldNum" sz="quarter" idx="12"/>
          </p:nvPr>
        </p:nvSpPr>
        <p:spPr/>
        <p:txBody>
          <a:bodyPr/>
          <a:lstStyle/>
          <a:p>
            <a:fld id="{330EA680-D336-4FF7-8B7A-9848BB0A1C32}" type="slidenum">
              <a:rPr lang="en-US" smtClean="0"/>
              <a:pPr/>
              <a:t>1</a:t>
            </a:fld>
            <a:endParaRPr lang="en-US"/>
          </a:p>
        </p:txBody>
      </p:sp>
    </p:spTree>
    <p:extLst>
      <p:ext uri="{BB962C8B-B14F-4D97-AF65-F5344CB8AC3E}">
        <p14:creationId xmlns:p14="http://schemas.microsoft.com/office/powerpoint/2010/main" val="800516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92802-6638-F04B-3A0A-AEA821A2AE8F}"/>
              </a:ext>
            </a:extLst>
          </p:cNvPr>
          <p:cNvSpPr>
            <a:spLocks noGrp="1"/>
          </p:cNvSpPr>
          <p:nvPr>
            <p:ph type="title"/>
          </p:nvPr>
        </p:nvSpPr>
        <p:spPr/>
        <p:txBody>
          <a:bodyPr/>
          <a:lstStyle/>
          <a:p>
            <a:r>
              <a:rPr lang="en-US" dirty="0"/>
              <a:t>Planning</a:t>
            </a:r>
          </a:p>
        </p:txBody>
      </p:sp>
      <p:sp>
        <p:nvSpPr>
          <p:cNvPr id="3" name="Content Placeholder 2">
            <a:extLst>
              <a:ext uri="{FF2B5EF4-FFF2-40B4-BE49-F238E27FC236}">
                <a16:creationId xmlns:a16="http://schemas.microsoft.com/office/drawing/2014/main" id="{F2B370E1-A9B0-1DC7-5C28-D70139E1A124}"/>
              </a:ext>
            </a:extLst>
          </p:cNvPr>
          <p:cNvSpPr>
            <a:spLocks noGrp="1"/>
          </p:cNvSpPr>
          <p:nvPr>
            <p:ph idx="1"/>
          </p:nvPr>
        </p:nvSpPr>
        <p:spPr/>
        <p:txBody>
          <a:bodyPr>
            <a:normAutofit fontScale="92500" lnSpcReduction="20000"/>
          </a:bodyPr>
          <a:lstStyle/>
          <a:p>
            <a:r>
              <a:rPr lang="en-US" dirty="0"/>
              <a:t>Budget</a:t>
            </a:r>
          </a:p>
          <a:p>
            <a:pPr lvl="1"/>
            <a:r>
              <a:rPr lang="en-US" dirty="0"/>
              <a:t>Accommodations</a:t>
            </a:r>
          </a:p>
          <a:p>
            <a:r>
              <a:rPr lang="en-US" dirty="0"/>
              <a:t>Schedule</a:t>
            </a:r>
          </a:p>
          <a:p>
            <a:pPr lvl="1" fontAlgn="base"/>
            <a:r>
              <a:rPr lang="en-US" dirty="0"/>
              <a:t>Consider the needs of your specific audience when selecting times for your event</a:t>
            </a:r>
          </a:p>
          <a:p>
            <a:pPr lvl="1" fontAlgn="base"/>
            <a:r>
              <a:rPr lang="en-US" dirty="0"/>
              <a:t>Be cognizant of conflicts with major cultural and religious holidays​</a:t>
            </a:r>
          </a:p>
          <a:p>
            <a:pPr lvl="2" fontAlgn="base"/>
            <a:r>
              <a:rPr lang="en-US" dirty="0">
                <a:hlinkClick r:id="rId3"/>
              </a:rPr>
              <a:t>Religious Observances Calendar</a:t>
            </a:r>
            <a:r>
              <a:rPr lang="en-US" dirty="0"/>
              <a:t> provided by MSU’s Office of the Provost​</a:t>
            </a:r>
          </a:p>
          <a:p>
            <a:pPr lvl="1" fontAlgn="base"/>
            <a:r>
              <a:rPr lang="en-US" dirty="0"/>
              <a:t>Include breaks for longer events​</a:t>
            </a:r>
          </a:p>
          <a:p>
            <a:r>
              <a:rPr lang="en-US" dirty="0"/>
              <a:t>Format</a:t>
            </a:r>
          </a:p>
          <a:p>
            <a:pPr lvl="1"/>
            <a:r>
              <a:rPr lang="en-US" dirty="0"/>
              <a:t>In-person, hybrid, and remote</a:t>
            </a:r>
          </a:p>
          <a:p>
            <a:r>
              <a:rPr lang="en-US" dirty="0"/>
              <a:t>Recording</a:t>
            </a:r>
          </a:p>
          <a:p>
            <a:pPr lvl="1"/>
            <a:r>
              <a:rPr lang="en-US" dirty="0"/>
              <a:t>For those unable to attend </a:t>
            </a:r>
          </a:p>
          <a:p>
            <a:pPr lvl="1"/>
            <a:r>
              <a:rPr lang="en-US" dirty="0"/>
              <a:t>Allows those who did attend to review the event at their own pace​</a:t>
            </a:r>
          </a:p>
        </p:txBody>
      </p:sp>
      <p:sp>
        <p:nvSpPr>
          <p:cNvPr id="4" name="Slide Number Placeholder 3">
            <a:extLst>
              <a:ext uri="{FF2B5EF4-FFF2-40B4-BE49-F238E27FC236}">
                <a16:creationId xmlns:a16="http://schemas.microsoft.com/office/drawing/2014/main" id="{9AFB95E8-CF15-2805-0C25-4E3612D1B86F}"/>
              </a:ext>
            </a:extLst>
          </p:cNvPr>
          <p:cNvSpPr>
            <a:spLocks noGrp="1"/>
          </p:cNvSpPr>
          <p:nvPr>
            <p:ph type="sldNum" sz="quarter" idx="12"/>
          </p:nvPr>
        </p:nvSpPr>
        <p:spPr/>
        <p:txBody>
          <a:bodyPr/>
          <a:lstStyle/>
          <a:p>
            <a:fld id="{330EA680-D336-4FF7-8B7A-9848BB0A1C32}" type="slidenum">
              <a:rPr lang="en-US" smtClean="0"/>
              <a:t>10</a:t>
            </a:fld>
            <a:endParaRPr lang="en-US"/>
          </a:p>
        </p:txBody>
      </p:sp>
    </p:spTree>
    <p:extLst>
      <p:ext uri="{BB962C8B-B14F-4D97-AF65-F5344CB8AC3E}">
        <p14:creationId xmlns:p14="http://schemas.microsoft.com/office/powerpoint/2010/main" val="3279308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EFAA6-554F-3EAD-423A-CB2D894D351A}"/>
              </a:ext>
            </a:extLst>
          </p:cNvPr>
          <p:cNvSpPr>
            <a:spLocks noGrp="1"/>
          </p:cNvSpPr>
          <p:nvPr>
            <p:ph type="title"/>
          </p:nvPr>
        </p:nvSpPr>
        <p:spPr/>
        <p:txBody>
          <a:bodyPr/>
          <a:lstStyle/>
          <a:p>
            <a:r>
              <a:rPr lang="en-US"/>
              <a:t>Event Accessibility Coordinator</a:t>
            </a:r>
          </a:p>
        </p:txBody>
      </p:sp>
      <p:sp>
        <p:nvSpPr>
          <p:cNvPr id="3" name="Content Placeholder 2">
            <a:extLst>
              <a:ext uri="{FF2B5EF4-FFF2-40B4-BE49-F238E27FC236}">
                <a16:creationId xmlns:a16="http://schemas.microsoft.com/office/drawing/2014/main" id="{985064DD-2FDB-C20A-C43E-A32B031FAE96}"/>
              </a:ext>
            </a:extLst>
          </p:cNvPr>
          <p:cNvSpPr>
            <a:spLocks noGrp="1"/>
          </p:cNvSpPr>
          <p:nvPr>
            <p:ph idx="1"/>
          </p:nvPr>
        </p:nvSpPr>
        <p:spPr/>
        <p:txBody>
          <a:bodyPr/>
          <a:lstStyle/>
          <a:p>
            <a:r>
              <a:rPr lang="en-US" dirty="0"/>
              <a:t>Point person to respond to and implement accommodation requests</a:t>
            </a:r>
          </a:p>
          <a:p>
            <a:r>
              <a:rPr lang="en-US" dirty="0"/>
              <a:t>Proactively considers accessibility features and accommodations</a:t>
            </a:r>
          </a:p>
          <a:p>
            <a:r>
              <a:rPr lang="en-US" dirty="0"/>
              <a:t>Typically is the event host for smaller events</a:t>
            </a:r>
          </a:p>
          <a:p>
            <a:r>
              <a:rPr lang="en-US" dirty="0"/>
              <a:t>Should be a dedicated person for large or complex events</a:t>
            </a:r>
          </a:p>
        </p:txBody>
      </p:sp>
      <p:sp>
        <p:nvSpPr>
          <p:cNvPr id="4" name="Slide Number Placeholder 3">
            <a:extLst>
              <a:ext uri="{FF2B5EF4-FFF2-40B4-BE49-F238E27FC236}">
                <a16:creationId xmlns:a16="http://schemas.microsoft.com/office/drawing/2014/main" id="{D4E099E1-0B4C-E118-EE38-D11EF023C929}"/>
              </a:ext>
            </a:extLst>
          </p:cNvPr>
          <p:cNvSpPr>
            <a:spLocks noGrp="1"/>
          </p:cNvSpPr>
          <p:nvPr>
            <p:ph type="sldNum" sz="quarter" idx="12"/>
          </p:nvPr>
        </p:nvSpPr>
        <p:spPr/>
        <p:txBody>
          <a:bodyPr/>
          <a:lstStyle/>
          <a:p>
            <a:fld id="{330EA680-D336-4FF7-8B7A-9848BB0A1C32}" type="slidenum">
              <a:rPr lang="en-US" smtClean="0"/>
              <a:t>11</a:t>
            </a:fld>
            <a:endParaRPr lang="en-US"/>
          </a:p>
        </p:txBody>
      </p:sp>
    </p:spTree>
    <p:extLst>
      <p:ext uri="{BB962C8B-B14F-4D97-AF65-F5344CB8AC3E}">
        <p14:creationId xmlns:p14="http://schemas.microsoft.com/office/powerpoint/2010/main" val="3517168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5A74E-244D-3B39-91D5-D6CBFDF33D15}"/>
              </a:ext>
            </a:extLst>
          </p:cNvPr>
          <p:cNvSpPr>
            <a:spLocks noGrp="1"/>
          </p:cNvSpPr>
          <p:nvPr>
            <p:ph type="title"/>
          </p:nvPr>
        </p:nvSpPr>
        <p:spPr/>
        <p:txBody>
          <a:bodyPr>
            <a:normAutofit/>
          </a:bodyPr>
          <a:lstStyle/>
          <a:p>
            <a:r>
              <a:rPr lang="en-US" sz="4000"/>
              <a:t>Accessibility Accommodation Statement</a:t>
            </a:r>
          </a:p>
        </p:txBody>
      </p:sp>
      <p:sp>
        <p:nvSpPr>
          <p:cNvPr id="3" name="Content Placeholder 2">
            <a:extLst>
              <a:ext uri="{FF2B5EF4-FFF2-40B4-BE49-F238E27FC236}">
                <a16:creationId xmlns:a16="http://schemas.microsoft.com/office/drawing/2014/main" id="{F9C5CD52-6437-868D-9260-032020FD72EC}"/>
              </a:ext>
            </a:extLst>
          </p:cNvPr>
          <p:cNvSpPr>
            <a:spLocks noGrp="1"/>
          </p:cNvSpPr>
          <p:nvPr>
            <p:ph sz="half" idx="1"/>
          </p:nvPr>
        </p:nvSpPr>
        <p:spPr/>
        <p:txBody>
          <a:bodyPr vert="horz" lIns="91440" tIns="45720" rIns="91440" bIns="45720" rtlCol="0" anchor="t">
            <a:normAutofit fontScale="92500"/>
          </a:bodyPr>
          <a:lstStyle/>
          <a:p>
            <a:r>
              <a:rPr lang="en-US" dirty="0"/>
              <a:t>State that accessibility accommodations can be made</a:t>
            </a:r>
          </a:p>
          <a:p>
            <a:r>
              <a:rPr lang="en-US" dirty="0"/>
              <a:t>Provide contact information for accommodation requests</a:t>
            </a:r>
          </a:p>
          <a:p>
            <a:pPr lvl="1"/>
            <a:r>
              <a:rPr lang="en-US" dirty="0"/>
              <a:t>Relevant email and phone number</a:t>
            </a:r>
          </a:p>
          <a:p>
            <a:r>
              <a:rPr lang="en-US" dirty="0"/>
              <a:t>Optional:</a:t>
            </a:r>
          </a:p>
          <a:p>
            <a:pPr lvl="1"/>
            <a:r>
              <a:rPr lang="en-US" dirty="0"/>
              <a:t>Mention your commitment to accessibility</a:t>
            </a:r>
          </a:p>
          <a:p>
            <a:pPr lvl="1"/>
            <a:r>
              <a:rPr lang="en-US" dirty="0"/>
              <a:t>Encourage people with disabilities to attend</a:t>
            </a:r>
          </a:p>
          <a:p>
            <a:pPr lvl="1"/>
            <a:r>
              <a:rPr lang="en-US" dirty="0"/>
              <a:t>A deadline</a:t>
            </a:r>
          </a:p>
        </p:txBody>
      </p:sp>
      <p:sp>
        <p:nvSpPr>
          <p:cNvPr id="4" name="Content Placeholder 3">
            <a:extLst>
              <a:ext uri="{FF2B5EF4-FFF2-40B4-BE49-F238E27FC236}">
                <a16:creationId xmlns:a16="http://schemas.microsoft.com/office/drawing/2014/main" id="{E9922AC0-5F08-177F-4112-BE272B2EF944}"/>
              </a:ext>
            </a:extLst>
          </p:cNvPr>
          <p:cNvSpPr>
            <a:spLocks noGrp="1"/>
          </p:cNvSpPr>
          <p:nvPr>
            <p:ph sz="half" idx="2"/>
          </p:nvPr>
        </p:nvSpPr>
        <p:spPr/>
        <p:txBody>
          <a:bodyPr>
            <a:normAutofit fontScale="92500"/>
          </a:bodyPr>
          <a:lstStyle/>
          <a:p>
            <a:r>
              <a:rPr lang="en-US" dirty="0"/>
              <a:t>Ensure the statement is on all promotional material</a:t>
            </a:r>
          </a:p>
          <a:p>
            <a:r>
              <a:rPr lang="en-US" dirty="0"/>
              <a:t>MSU Libraries' statement:</a:t>
            </a:r>
          </a:p>
          <a:p>
            <a:pPr lvl="1"/>
            <a:r>
              <a:rPr lang="en-US" dirty="0"/>
              <a:t>“If you have questions about accessibility or need to request accommodations, please email </a:t>
            </a:r>
            <a:r>
              <a:rPr lang="en-US" dirty="0">
                <a:hlinkClick r:id="rId3"/>
              </a:rPr>
              <a:t>lib.dl.accessibility@msu.edu</a:t>
            </a:r>
            <a:r>
              <a:rPr lang="en-US" dirty="0"/>
              <a:t>.”</a:t>
            </a:r>
          </a:p>
        </p:txBody>
      </p:sp>
      <p:sp>
        <p:nvSpPr>
          <p:cNvPr id="5" name="Slide Number Placeholder 4">
            <a:extLst>
              <a:ext uri="{FF2B5EF4-FFF2-40B4-BE49-F238E27FC236}">
                <a16:creationId xmlns:a16="http://schemas.microsoft.com/office/drawing/2014/main" id="{D81B7902-836F-740A-9ECF-B72618F0A571}"/>
              </a:ext>
            </a:extLst>
          </p:cNvPr>
          <p:cNvSpPr>
            <a:spLocks noGrp="1"/>
          </p:cNvSpPr>
          <p:nvPr>
            <p:ph type="sldNum" sz="quarter" idx="12"/>
          </p:nvPr>
        </p:nvSpPr>
        <p:spPr/>
        <p:txBody>
          <a:bodyPr/>
          <a:lstStyle/>
          <a:p>
            <a:fld id="{330EA680-D336-4FF7-8B7A-9848BB0A1C32}" type="slidenum">
              <a:rPr lang="en-US" smtClean="0"/>
              <a:t>12</a:t>
            </a:fld>
            <a:endParaRPr lang="en-US"/>
          </a:p>
        </p:txBody>
      </p:sp>
    </p:spTree>
    <p:extLst>
      <p:ext uri="{BB962C8B-B14F-4D97-AF65-F5344CB8AC3E}">
        <p14:creationId xmlns:p14="http://schemas.microsoft.com/office/powerpoint/2010/main" val="4243319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9324D-E5ED-EC99-1A45-9917EDAC9DB1}"/>
              </a:ext>
            </a:extLst>
          </p:cNvPr>
          <p:cNvSpPr>
            <a:spLocks noGrp="1"/>
          </p:cNvSpPr>
          <p:nvPr>
            <p:ph type="title"/>
          </p:nvPr>
        </p:nvSpPr>
        <p:spPr/>
        <p:txBody>
          <a:bodyPr/>
          <a:lstStyle/>
          <a:p>
            <a:r>
              <a:rPr lang="en-US"/>
              <a:t>Promotion</a:t>
            </a:r>
          </a:p>
        </p:txBody>
      </p:sp>
      <p:sp>
        <p:nvSpPr>
          <p:cNvPr id="3" name="Content Placeholder 2">
            <a:extLst>
              <a:ext uri="{FF2B5EF4-FFF2-40B4-BE49-F238E27FC236}">
                <a16:creationId xmlns:a16="http://schemas.microsoft.com/office/drawing/2014/main" id="{26FF4358-9F82-585C-878B-658E0625C2F7}"/>
              </a:ext>
            </a:extLst>
          </p:cNvPr>
          <p:cNvSpPr>
            <a:spLocks noGrp="1"/>
          </p:cNvSpPr>
          <p:nvPr>
            <p:ph idx="1"/>
          </p:nvPr>
        </p:nvSpPr>
        <p:spPr/>
        <p:txBody>
          <a:bodyPr/>
          <a:lstStyle/>
          <a:p>
            <a:r>
              <a:rPr lang="en-US" dirty="0"/>
              <a:t>Put an accessibility accommodation statement on all promotional materials</a:t>
            </a:r>
          </a:p>
          <a:p>
            <a:r>
              <a:rPr lang="en-US" dirty="0"/>
              <a:t>Provide as many details about the event as possible</a:t>
            </a:r>
          </a:p>
          <a:p>
            <a:pPr lvl="1"/>
            <a:r>
              <a:rPr lang="en-US" dirty="0"/>
              <a:t>List proactive accommodations</a:t>
            </a:r>
          </a:p>
          <a:p>
            <a:r>
              <a:rPr lang="en-US" dirty="0"/>
              <a:t>Follow digital accessibility guidelines​</a:t>
            </a:r>
          </a:p>
          <a:p>
            <a:r>
              <a:rPr lang="en-US" dirty="0"/>
              <a:t>Use a multi-media approach</a:t>
            </a:r>
          </a:p>
          <a:p>
            <a:r>
              <a:rPr lang="en-US" dirty="0"/>
              <a:t>Expand representation of people with disabilities in promotional material photos</a:t>
            </a:r>
          </a:p>
        </p:txBody>
      </p:sp>
      <p:sp>
        <p:nvSpPr>
          <p:cNvPr id="4" name="Slide Number Placeholder 3">
            <a:extLst>
              <a:ext uri="{FF2B5EF4-FFF2-40B4-BE49-F238E27FC236}">
                <a16:creationId xmlns:a16="http://schemas.microsoft.com/office/drawing/2014/main" id="{640821DB-7ED7-6D7F-728B-0294ECA1FF3F}"/>
              </a:ext>
            </a:extLst>
          </p:cNvPr>
          <p:cNvSpPr>
            <a:spLocks noGrp="1"/>
          </p:cNvSpPr>
          <p:nvPr>
            <p:ph type="sldNum" sz="quarter" idx="12"/>
          </p:nvPr>
        </p:nvSpPr>
        <p:spPr/>
        <p:txBody>
          <a:bodyPr/>
          <a:lstStyle/>
          <a:p>
            <a:fld id="{330EA680-D336-4FF7-8B7A-9848BB0A1C32}" type="slidenum">
              <a:rPr lang="en-US" smtClean="0"/>
              <a:t>13</a:t>
            </a:fld>
            <a:endParaRPr lang="en-US"/>
          </a:p>
        </p:txBody>
      </p:sp>
    </p:spTree>
    <p:extLst>
      <p:ext uri="{BB962C8B-B14F-4D97-AF65-F5344CB8AC3E}">
        <p14:creationId xmlns:p14="http://schemas.microsoft.com/office/powerpoint/2010/main" val="1748915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B70E2-5A99-D7CD-D9FD-B1C4E5029124}"/>
              </a:ext>
            </a:extLst>
          </p:cNvPr>
          <p:cNvSpPr>
            <a:spLocks noGrp="1"/>
          </p:cNvSpPr>
          <p:nvPr>
            <p:ph type="title"/>
          </p:nvPr>
        </p:nvSpPr>
        <p:spPr/>
        <p:txBody>
          <a:bodyPr/>
          <a:lstStyle/>
          <a:p>
            <a:r>
              <a:rPr lang="en-US" dirty="0"/>
              <a:t>Email Example</a:t>
            </a:r>
          </a:p>
        </p:txBody>
      </p:sp>
      <p:pic>
        <p:nvPicPr>
          <p:cNvPr id="6" name="Picture 5" descr="A screenshot of an email that contains an event flyer without alternative text.">
            <a:extLst>
              <a:ext uri="{FF2B5EF4-FFF2-40B4-BE49-F238E27FC236}">
                <a16:creationId xmlns:a16="http://schemas.microsoft.com/office/drawing/2014/main" id="{CCFD4E1C-0F71-0521-3128-B17EA7DCF6B8}"/>
              </a:ext>
            </a:extLst>
          </p:cNvPr>
          <p:cNvPicPr>
            <a:picLocks noChangeAspect="1"/>
          </p:cNvPicPr>
          <p:nvPr/>
        </p:nvPicPr>
        <p:blipFill rotWithShape="1">
          <a:blip r:embed="rId2"/>
          <a:srcRect l="962" r="426"/>
          <a:stretch/>
        </p:blipFill>
        <p:spPr>
          <a:xfrm>
            <a:off x="1616649" y="1621345"/>
            <a:ext cx="3624702" cy="4354666"/>
          </a:xfrm>
          <a:prstGeom prst="roundRect">
            <a:avLst>
              <a:gd name="adj" fmla="val 1190"/>
            </a:avLst>
          </a:prstGeom>
          <a:effectLst>
            <a:outerShdw blurRad="114300" dist="50800" dir="2700000" algn="tl" rotWithShape="0">
              <a:prstClr val="black">
                <a:alpha val="20000"/>
              </a:prstClr>
            </a:outerShdw>
          </a:effectLst>
        </p:spPr>
      </p:pic>
      <p:pic>
        <p:nvPicPr>
          <p:cNvPr id="7" name="Picture 6" descr="Screenshot of an email with an event flyer as a PDF attachment without any other necessary details in the email body.">
            <a:extLst>
              <a:ext uri="{FF2B5EF4-FFF2-40B4-BE49-F238E27FC236}">
                <a16:creationId xmlns:a16="http://schemas.microsoft.com/office/drawing/2014/main" id="{EFB90D78-B873-DBC8-0A3F-297ED930BD95}"/>
              </a:ext>
            </a:extLst>
          </p:cNvPr>
          <p:cNvPicPr>
            <a:picLocks noChangeAspect="1"/>
          </p:cNvPicPr>
          <p:nvPr/>
        </p:nvPicPr>
        <p:blipFill rotWithShape="1">
          <a:blip r:embed="rId3"/>
          <a:srcRect b="57599"/>
          <a:stretch/>
        </p:blipFill>
        <p:spPr>
          <a:xfrm>
            <a:off x="6577185" y="1621343"/>
            <a:ext cx="4371629" cy="2065439"/>
          </a:xfrm>
          <a:prstGeom prst="roundRect">
            <a:avLst>
              <a:gd name="adj" fmla="val 2143"/>
            </a:avLst>
          </a:prstGeom>
          <a:effectLst>
            <a:outerShdw blurRad="114300" dist="50800" dir="2700000" algn="tl" rotWithShape="0">
              <a:prstClr val="black">
                <a:alpha val="20000"/>
              </a:prstClr>
            </a:outerShdw>
          </a:effectLst>
        </p:spPr>
      </p:pic>
      <p:sp>
        <p:nvSpPr>
          <p:cNvPr id="8" name="Slide Number Placeholder 7">
            <a:extLst>
              <a:ext uri="{FF2B5EF4-FFF2-40B4-BE49-F238E27FC236}">
                <a16:creationId xmlns:a16="http://schemas.microsoft.com/office/drawing/2014/main" id="{8C464DFB-BA9B-BAC6-166E-52415E0073B7}"/>
              </a:ext>
            </a:extLst>
          </p:cNvPr>
          <p:cNvSpPr>
            <a:spLocks noGrp="1"/>
          </p:cNvSpPr>
          <p:nvPr>
            <p:ph type="sldNum" sz="quarter" idx="12"/>
          </p:nvPr>
        </p:nvSpPr>
        <p:spPr/>
        <p:txBody>
          <a:bodyPr/>
          <a:lstStyle/>
          <a:p>
            <a:fld id="{330EA680-D336-4FF7-8B7A-9848BB0A1C32}" type="slidenum">
              <a:rPr lang="en-US" smtClean="0"/>
              <a:t>14</a:t>
            </a:fld>
            <a:endParaRPr lang="en-US"/>
          </a:p>
        </p:txBody>
      </p:sp>
    </p:spTree>
    <p:extLst>
      <p:ext uri="{BB962C8B-B14F-4D97-AF65-F5344CB8AC3E}">
        <p14:creationId xmlns:p14="http://schemas.microsoft.com/office/powerpoint/2010/main" val="832391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5408A-7C9E-3C3C-4439-0D2FDE72E541}"/>
              </a:ext>
            </a:extLst>
          </p:cNvPr>
          <p:cNvSpPr>
            <a:spLocks noGrp="1"/>
          </p:cNvSpPr>
          <p:nvPr>
            <p:ph type="title"/>
          </p:nvPr>
        </p:nvSpPr>
        <p:spPr/>
        <p:txBody>
          <a:bodyPr/>
          <a:lstStyle/>
          <a:p>
            <a:r>
              <a:rPr lang="en-US" dirty="0"/>
              <a:t>Website &amp; Registration</a:t>
            </a:r>
          </a:p>
        </p:txBody>
      </p:sp>
      <p:sp>
        <p:nvSpPr>
          <p:cNvPr id="3" name="Content Placeholder 2">
            <a:extLst>
              <a:ext uri="{FF2B5EF4-FFF2-40B4-BE49-F238E27FC236}">
                <a16:creationId xmlns:a16="http://schemas.microsoft.com/office/drawing/2014/main" id="{1A7E793A-A017-AA58-FCDA-B4E6819CA3CB}"/>
              </a:ext>
            </a:extLst>
          </p:cNvPr>
          <p:cNvSpPr>
            <a:spLocks noGrp="1"/>
          </p:cNvSpPr>
          <p:nvPr>
            <p:ph idx="1"/>
          </p:nvPr>
        </p:nvSpPr>
        <p:spPr/>
        <p:txBody>
          <a:bodyPr/>
          <a:lstStyle/>
          <a:p>
            <a:r>
              <a:rPr lang="en-US" dirty="0"/>
              <a:t>Follow digital accessibility guidelines</a:t>
            </a:r>
          </a:p>
          <a:p>
            <a:r>
              <a:rPr lang="en-US" dirty="0"/>
              <a:t>Include an accessibility accommodation statement</a:t>
            </a:r>
          </a:p>
          <a:p>
            <a:r>
              <a:rPr lang="en-US" dirty="0"/>
              <a:t>Ask if accommodations are needed on the registration form</a:t>
            </a:r>
          </a:p>
          <a:p>
            <a:r>
              <a:rPr lang="en-US" dirty="0"/>
              <a:t>If the online registration is inaccessible the event is inaccessible</a:t>
            </a:r>
          </a:p>
        </p:txBody>
      </p:sp>
      <p:sp>
        <p:nvSpPr>
          <p:cNvPr id="4" name="Slide Number Placeholder 3">
            <a:extLst>
              <a:ext uri="{FF2B5EF4-FFF2-40B4-BE49-F238E27FC236}">
                <a16:creationId xmlns:a16="http://schemas.microsoft.com/office/drawing/2014/main" id="{0873E957-2AA5-EAFF-811E-1CE5B32EBBA2}"/>
              </a:ext>
            </a:extLst>
          </p:cNvPr>
          <p:cNvSpPr>
            <a:spLocks noGrp="1"/>
          </p:cNvSpPr>
          <p:nvPr>
            <p:ph type="sldNum" sz="quarter" idx="12"/>
          </p:nvPr>
        </p:nvSpPr>
        <p:spPr/>
        <p:txBody>
          <a:bodyPr/>
          <a:lstStyle/>
          <a:p>
            <a:fld id="{330EA680-D336-4FF7-8B7A-9848BB0A1C32}" type="slidenum">
              <a:rPr lang="en-US" smtClean="0"/>
              <a:t>15</a:t>
            </a:fld>
            <a:endParaRPr lang="en-US"/>
          </a:p>
        </p:txBody>
      </p:sp>
    </p:spTree>
    <p:extLst>
      <p:ext uri="{BB962C8B-B14F-4D97-AF65-F5344CB8AC3E}">
        <p14:creationId xmlns:p14="http://schemas.microsoft.com/office/powerpoint/2010/main" val="3529635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A3C38-77ED-5DF1-79A5-06ACCADE770E}"/>
              </a:ext>
            </a:extLst>
          </p:cNvPr>
          <p:cNvSpPr>
            <a:spLocks noGrp="1"/>
          </p:cNvSpPr>
          <p:nvPr>
            <p:ph type="title"/>
          </p:nvPr>
        </p:nvSpPr>
        <p:spPr/>
        <p:txBody>
          <a:bodyPr/>
          <a:lstStyle/>
          <a:p>
            <a:r>
              <a:rPr lang="en-US" dirty="0"/>
              <a:t>Location</a:t>
            </a:r>
          </a:p>
        </p:txBody>
      </p:sp>
      <p:sp>
        <p:nvSpPr>
          <p:cNvPr id="3" name="Content Placeholder 2">
            <a:extLst>
              <a:ext uri="{FF2B5EF4-FFF2-40B4-BE49-F238E27FC236}">
                <a16:creationId xmlns:a16="http://schemas.microsoft.com/office/drawing/2014/main" id="{AA042450-9D86-BB43-18DB-B2FBF77C4767}"/>
              </a:ext>
            </a:extLst>
          </p:cNvPr>
          <p:cNvSpPr>
            <a:spLocks noGrp="1"/>
          </p:cNvSpPr>
          <p:nvPr>
            <p:ph sz="half" idx="1"/>
          </p:nvPr>
        </p:nvSpPr>
        <p:spPr>
          <a:xfrm>
            <a:off x="838199" y="1825625"/>
            <a:ext cx="6671553" cy="4351338"/>
          </a:xfrm>
        </p:spPr>
        <p:txBody>
          <a:bodyPr>
            <a:normAutofit/>
          </a:bodyPr>
          <a:lstStyle/>
          <a:p>
            <a:r>
              <a:rPr lang="en-US" dirty="0"/>
              <a:t>Ensure the venue and location are physically accessible</a:t>
            </a:r>
          </a:p>
          <a:p>
            <a:r>
              <a:rPr lang="en-US" dirty="0"/>
              <a:t>Parking and transportation</a:t>
            </a:r>
          </a:p>
          <a:p>
            <a:r>
              <a:rPr lang="en-US" dirty="0"/>
              <a:t>Exterior path of travel</a:t>
            </a:r>
          </a:p>
          <a:p>
            <a:pPr lvl="1"/>
            <a:r>
              <a:rPr lang="en-US" dirty="0"/>
              <a:t>From transit/parking to the event space​</a:t>
            </a:r>
          </a:p>
          <a:p>
            <a:pPr lvl="1"/>
            <a:r>
              <a:rPr lang="en-US" dirty="0"/>
              <a:t>Do a final check right before the event starts</a:t>
            </a:r>
          </a:p>
          <a:p>
            <a:pPr lvl="1"/>
            <a:r>
              <a:rPr lang="en-US" dirty="0"/>
              <a:t>Especially important if the event is held outside</a:t>
            </a:r>
          </a:p>
          <a:p>
            <a:pPr lvl="1"/>
            <a:endParaRPr lang="en-US" dirty="0"/>
          </a:p>
        </p:txBody>
      </p:sp>
      <p:pic>
        <p:nvPicPr>
          <p:cNvPr id="4" name="Picture 2" descr="Figure of site with accessible routes shown leading from public sidewalk, parking, and bus stop top facility entrance. Notes: Site arrival points include accessible parking spaces and accessible passenger loading zones, public transit stops located on sites, and public streets and sidewalks. An accessible route must connect site arrival points to each accessible entrance they serve. Accessible routes must coincide with, or be in the same vicinity as, general circulation paths (§206.3). If no pedestrian route onto a site is provided and site entry is by vehicle only, an accessible route from the site boundary is not required (§206.2.1, Ex. 2). Where a vehicular way does provide pedestrian access, such as a shopping center parking lot, an accessible route is required.">
            <a:extLst>
              <a:ext uri="{FF2B5EF4-FFF2-40B4-BE49-F238E27FC236}">
                <a16:creationId xmlns:a16="http://schemas.microsoft.com/office/drawing/2014/main" id="{A6AE266F-DA93-9C43-2913-50E3B660CE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8740" y="1264673"/>
            <a:ext cx="4165060" cy="2371577"/>
          </a:xfrm>
          <a:prstGeom prst="roundRect">
            <a:avLst>
              <a:gd name="adj" fmla="val 2999"/>
            </a:avLst>
          </a:prstGeom>
          <a:noFill/>
          <a:extLst>
            <a:ext uri="{909E8E84-426E-40DD-AFC4-6F175D3DCCD1}">
              <a14:hiddenFill xmlns:a14="http://schemas.microsoft.com/office/drawing/2010/main">
                <a:solidFill>
                  <a:srgbClr val="FFFFFF"/>
                </a:solidFill>
              </a14:hiddenFill>
            </a:ext>
          </a:extLst>
        </p:spPr>
      </p:pic>
      <p:pic>
        <p:nvPicPr>
          <p:cNvPr id="10" name="Content Placeholder 9" descr="A brick path connected to a stairway in the Beal Botanical Garden.">
            <a:extLst>
              <a:ext uri="{FF2B5EF4-FFF2-40B4-BE49-F238E27FC236}">
                <a16:creationId xmlns:a16="http://schemas.microsoft.com/office/drawing/2014/main" id="{B5FB4837-0359-A64C-683A-5F559DAE093D}"/>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p:blipFill>
        <p:spPr>
          <a:xfrm>
            <a:off x="8406319" y="3890853"/>
            <a:ext cx="2947481" cy="2210893"/>
          </a:xfrm>
          <a:prstGeom prst="roundRect">
            <a:avLst>
              <a:gd name="adj" fmla="val 3067"/>
            </a:avLst>
          </a:prstGeom>
        </p:spPr>
      </p:pic>
      <p:sp>
        <p:nvSpPr>
          <p:cNvPr id="5" name="Slide Number Placeholder 4">
            <a:extLst>
              <a:ext uri="{FF2B5EF4-FFF2-40B4-BE49-F238E27FC236}">
                <a16:creationId xmlns:a16="http://schemas.microsoft.com/office/drawing/2014/main" id="{459EF92C-DF9E-CD2D-3303-B8033C3220B7}"/>
              </a:ext>
            </a:extLst>
          </p:cNvPr>
          <p:cNvSpPr>
            <a:spLocks noGrp="1"/>
          </p:cNvSpPr>
          <p:nvPr>
            <p:ph type="sldNum" sz="quarter" idx="12"/>
          </p:nvPr>
        </p:nvSpPr>
        <p:spPr/>
        <p:txBody>
          <a:bodyPr/>
          <a:lstStyle/>
          <a:p>
            <a:fld id="{330EA680-D336-4FF7-8B7A-9848BB0A1C32}" type="slidenum">
              <a:rPr lang="en-US" smtClean="0"/>
              <a:t>16</a:t>
            </a:fld>
            <a:endParaRPr lang="en-US"/>
          </a:p>
        </p:txBody>
      </p:sp>
    </p:spTree>
    <p:extLst>
      <p:ext uri="{BB962C8B-B14F-4D97-AF65-F5344CB8AC3E}">
        <p14:creationId xmlns:p14="http://schemas.microsoft.com/office/powerpoint/2010/main" val="255863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FE324-FE61-9105-F72A-2FDF9CAC643D}"/>
              </a:ext>
            </a:extLst>
          </p:cNvPr>
          <p:cNvSpPr>
            <a:spLocks noGrp="1"/>
          </p:cNvSpPr>
          <p:nvPr>
            <p:ph type="title"/>
          </p:nvPr>
        </p:nvSpPr>
        <p:spPr/>
        <p:txBody>
          <a:bodyPr/>
          <a:lstStyle/>
          <a:p>
            <a:r>
              <a:rPr lang="en-US" dirty="0"/>
              <a:t>Venue</a:t>
            </a:r>
          </a:p>
        </p:txBody>
      </p:sp>
      <p:sp>
        <p:nvSpPr>
          <p:cNvPr id="3" name="Content Placeholder 2">
            <a:extLst>
              <a:ext uri="{FF2B5EF4-FFF2-40B4-BE49-F238E27FC236}">
                <a16:creationId xmlns:a16="http://schemas.microsoft.com/office/drawing/2014/main" id="{1502D36B-3AD9-0F7F-1B57-C07BD20EA7D5}"/>
              </a:ext>
            </a:extLst>
          </p:cNvPr>
          <p:cNvSpPr>
            <a:spLocks noGrp="1"/>
          </p:cNvSpPr>
          <p:nvPr>
            <p:ph sz="half" idx="1"/>
          </p:nvPr>
        </p:nvSpPr>
        <p:spPr>
          <a:xfrm>
            <a:off x="838202" y="1825625"/>
            <a:ext cx="6632642" cy="4351338"/>
          </a:xfrm>
        </p:spPr>
        <p:txBody>
          <a:bodyPr>
            <a:normAutofit/>
          </a:bodyPr>
          <a:lstStyle/>
          <a:p>
            <a:r>
              <a:rPr lang="en-US" dirty="0"/>
              <a:t>Interior path of travel</a:t>
            </a:r>
          </a:p>
          <a:p>
            <a:pPr lvl="1"/>
            <a:r>
              <a:rPr lang="en-US" dirty="0"/>
              <a:t>Functioning elevators</a:t>
            </a:r>
          </a:p>
          <a:p>
            <a:pPr lvl="1"/>
            <a:r>
              <a:rPr lang="en-US" dirty="0"/>
              <a:t>Do a final check right before the event starts</a:t>
            </a:r>
          </a:p>
          <a:p>
            <a:pPr rtl="0" fontAlgn="base">
              <a:spcBef>
                <a:spcPts val="0"/>
              </a:spcBef>
              <a:spcAft>
                <a:spcPts val="0"/>
              </a:spcAft>
              <a:buFont typeface="Arial" panose="020B0604020202020204" pitchFamily="34" charset="0"/>
              <a:buChar char="•"/>
            </a:pPr>
            <a:r>
              <a:rPr lang="en-US" dirty="0"/>
              <a:t>Restrooms</a:t>
            </a:r>
          </a:p>
          <a:p>
            <a:pPr rtl="0" fontAlgn="base">
              <a:spcBef>
                <a:spcPts val="0"/>
              </a:spcBef>
              <a:spcAft>
                <a:spcPts val="0"/>
              </a:spcAft>
              <a:buFont typeface="Arial" panose="020B0604020202020204" pitchFamily="34" charset="0"/>
              <a:buChar char="•"/>
            </a:pPr>
            <a:r>
              <a:rPr lang="en-US" dirty="0"/>
              <a:t>Signage and wayfinding</a:t>
            </a:r>
          </a:p>
          <a:p>
            <a:pPr fontAlgn="base">
              <a:spcBef>
                <a:spcPts val="0"/>
              </a:spcBef>
            </a:pPr>
            <a:endParaRPr lang="en-US" dirty="0">
              <a:hlinkClick r:id="rId2"/>
            </a:endParaRPr>
          </a:p>
          <a:p>
            <a:pPr fontAlgn="base">
              <a:spcBef>
                <a:spcPts val="0"/>
              </a:spcBef>
            </a:pPr>
            <a:endParaRPr lang="en-US" dirty="0">
              <a:hlinkClick r:id="rId2"/>
            </a:endParaRPr>
          </a:p>
          <a:p>
            <a:pPr fontAlgn="base">
              <a:spcBef>
                <a:spcPts val="0"/>
              </a:spcBef>
            </a:pPr>
            <a:r>
              <a:rPr lang="en-US" dirty="0">
                <a:hlinkClick r:id="rId2"/>
              </a:rPr>
              <a:t>ISPM’s Entryway Accessibility Explorer</a:t>
            </a:r>
            <a:endParaRPr lang="en-US" dirty="0"/>
          </a:p>
        </p:txBody>
      </p:sp>
      <p:pic>
        <p:nvPicPr>
          <p:cNvPr id="8" name="Picture 7" descr="Accessible route extending from ramp and connecting to maneuvering clearance at door and clear floor space at a drinking fountain and an elevator call button. Notes: An accessible route from facility entrances is required to each accessible room, space, and element. Vertical access between stories is required in most multi-story facilities, but exceptions are permitted for some non-governmental facilities under a certain size or number of stories. Accessible routes must serve each level on a floor required to be accessible. Vertical access can be achieved by ramps, curb ramps, elevators or, where permitted, platform lifts. Accessible routes must connect to an unobstructed side of the clear floor space required at accessible elements.">
            <a:extLst>
              <a:ext uri="{FF2B5EF4-FFF2-40B4-BE49-F238E27FC236}">
                <a16:creationId xmlns:a16="http://schemas.microsoft.com/office/drawing/2014/main" id="{75B03ECD-9442-B376-84D8-1EFBACC0ED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539" y="1831619"/>
            <a:ext cx="3276259" cy="2283181"/>
          </a:xfrm>
          <a:prstGeom prst="roundRect">
            <a:avLst>
              <a:gd name="adj" fmla="val 2356"/>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B8E81872-CA8F-820D-1E78-7904BB4EAA28}"/>
              </a:ext>
            </a:extLst>
          </p:cNvPr>
          <p:cNvSpPr>
            <a:spLocks noGrp="1"/>
          </p:cNvSpPr>
          <p:nvPr>
            <p:ph type="sldNum" sz="quarter" idx="12"/>
          </p:nvPr>
        </p:nvSpPr>
        <p:spPr/>
        <p:txBody>
          <a:bodyPr/>
          <a:lstStyle/>
          <a:p>
            <a:fld id="{330EA680-D336-4FF7-8B7A-9848BB0A1C32}" type="slidenum">
              <a:rPr lang="en-US" smtClean="0"/>
              <a:t>17</a:t>
            </a:fld>
            <a:endParaRPr lang="en-US"/>
          </a:p>
        </p:txBody>
      </p:sp>
    </p:spTree>
    <p:extLst>
      <p:ext uri="{BB962C8B-B14F-4D97-AF65-F5344CB8AC3E}">
        <p14:creationId xmlns:p14="http://schemas.microsoft.com/office/powerpoint/2010/main" val="224593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F42B2-130E-4008-0942-1650FB114195}"/>
              </a:ext>
            </a:extLst>
          </p:cNvPr>
          <p:cNvSpPr>
            <a:spLocks noGrp="1"/>
          </p:cNvSpPr>
          <p:nvPr>
            <p:ph type="title"/>
          </p:nvPr>
        </p:nvSpPr>
        <p:spPr>
          <a:xfrm>
            <a:off x="838200" y="365125"/>
            <a:ext cx="10515600" cy="1325563"/>
          </a:xfrm>
        </p:spPr>
        <p:txBody>
          <a:bodyPr/>
          <a:lstStyle/>
          <a:p>
            <a:r>
              <a:rPr lang="en-US" dirty="0"/>
              <a:t>Room Layout</a:t>
            </a:r>
          </a:p>
        </p:txBody>
      </p:sp>
      <p:sp>
        <p:nvSpPr>
          <p:cNvPr id="6" name="Content Placeholder 5">
            <a:extLst>
              <a:ext uri="{FF2B5EF4-FFF2-40B4-BE49-F238E27FC236}">
                <a16:creationId xmlns:a16="http://schemas.microsoft.com/office/drawing/2014/main" id="{D1E57ABB-5806-8653-E53D-F2CB305CC629}"/>
              </a:ext>
            </a:extLst>
          </p:cNvPr>
          <p:cNvSpPr>
            <a:spLocks noGrp="1"/>
          </p:cNvSpPr>
          <p:nvPr>
            <p:ph sz="half" idx="1"/>
          </p:nvPr>
        </p:nvSpPr>
        <p:spPr>
          <a:xfrm>
            <a:off x="838200" y="1825625"/>
            <a:ext cx="5181600" cy="4351338"/>
          </a:xfrm>
        </p:spPr>
        <p:txBody>
          <a:bodyPr>
            <a:normAutofit/>
          </a:bodyPr>
          <a:lstStyle/>
          <a:p>
            <a:r>
              <a:rPr lang="en-US" dirty="0"/>
              <a:t>Ensure enough space for people with mobility aids to navigate</a:t>
            </a:r>
          </a:p>
          <a:p>
            <a:pPr lvl="1"/>
            <a:r>
              <a:rPr lang="en-US" dirty="0"/>
              <a:t>e.g. wheelchairs and crutches</a:t>
            </a:r>
          </a:p>
          <a:p>
            <a:r>
              <a:rPr lang="en-US" dirty="0"/>
              <a:t>Avoid protruding objects and equipment</a:t>
            </a:r>
          </a:p>
          <a:p>
            <a:pPr lvl="1"/>
            <a:r>
              <a:rPr lang="en-US" dirty="0"/>
              <a:t>Commonly cables and signage</a:t>
            </a:r>
          </a:p>
          <a:p>
            <a:r>
              <a:rPr lang="en-US" dirty="0"/>
              <a:t>Sight lines to presenters, screens, interpreters, etc. </a:t>
            </a:r>
          </a:p>
        </p:txBody>
      </p:sp>
      <p:sp>
        <p:nvSpPr>
          <p:cNvPr id="7" name="Content Placeholder 6">
            <a:extLst>
              <a:ext uri="{FF2B5EF4-FFF2-40B4-BE49-F238E27FC236}">
                <a16:creationId xmlns:a16="http://schemas.microsoft.com/office/drawing/2014/main" id="{6EC0F7C9-3AC2-4D30-E797-2DB2C8255FD8}"/>
              </a:ext>
            </a:extLst>
          </p:cNvPr>
          <p:cNvSpPr>
            <a:spLocks noGrp="1"/>
          </p:cNvSpPr>
          <p:nvPr>
            <p:ph sz="half" idx="2"/>
          </p:nvPr>
        </p:nvSpPr>
        <p:spPr>
          <a:xfrm>
            <a:off x="6172200" y="1825625"/>
            <a:ext cx="5181600" cy="4351338"/>
          </a:xfrm>
        </p:spPr>
        <p:txBody>
          <a:bodyPr>
            <a:normAutofit/>
          </a:bodyPr>
          <a:lstStyle/>
          <a:p>
            <a:r>
              <a:rPr lang="en-US" dirty="0"/>
              <a:t>Tables</a:t>
            </a:r>
          </a:p>
          <a:p>
            <a:r>
              <a:rPr lang="en-US" dirty="0"/>
              <a:t>Seating</a:t>
            </a:r>
          </a:p>
          <a:p>
            <a:pPr lvl="1"/>
            <a:r>
              <a:rPr lang="en-US" dirty="0"/>
              <a:t>Available and a variety of options</a:t>
            </a:r>
          </a:p>
          <a:p>
            <a:r>
              <a:rPr lang="en-US" dirty="0"/>
              <a:t>Stage and podium</a:t>
            </a:r>
          </a:p>
        </p:txBody>
      </p:sp>
      <p:pic>
        <p:nvPicPr>
          <p:cNvPr id="5" name="Picture 4" descr="The Beal Instruction Room located in the main library building, it has colorful rolling chairs and two presentation screens.">
            <a:extLst>
              <a:ext uri="{FF2B5EF4-FFF2-40B4-BE49-F238E27FC236}">
                <a16:creationId xmlns:a16="http://schemas.microsoft.com/office/drawing/2014/main" id="{59D86E41-5DD8-F73C-72D7-577A90FCFC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5135" y="3964321"/>
            <a:ext cx="3210929" cy="2144547"/>
          </a:xfrm>
          <a:prstGeom prst="roundRect">
            <a:avLst>
              <a:gd name="adj" fmla="val 3513"/>
            </a:avLst>
          </a:prstGeom>
        </p:spPr>
      </p:pic>
      <p:sp>
        <p:nvSpPr>
          <p:cNvPr id="3" name="Slide Number Placeholder 2">
            <a:extLst>
              <a:ext uri="{FF2B5EF4-FFF2-40B4-BE49-F238E27FC236}">
                <a16:creationId xmlns:a16="http://schemas.microsoft.com/office/drawing/2014/main" id="{4895666C-DAC6-365E-1B57-4F76C75333E3}"/>
              </a:ext>
            </a:extLst>
          </p:cNvPr>
          <p:cNvSpPr>
            <a:spLocks noGrp="1"/>
          </p:cNvSpPr>
          <p:nvPr>
            <p:ph type="sldNum" sz="quarter" idx="12"/>
          </p:nvPr>
        </p:nvSpPr>
        <p:spPr>
          <a:xfrm>
            <a:off x="8610600" y="6356350"/>
            <a:ext cx="2743200" cy="365125"/>
          </a:xfrm>
        </p:spPr>
        <p:txBody>
          <a:bodyPr/>
          <a:lstStyle/>
          <a:p>
            <a:fld id="{330EA680-D336-4FF7-8B7A-9848BB0A1C32}" type="slidenum">
              <a:rPr lang="en-US" smtClean="0"/>
              <a:pPr/>
              <a:t>18</a:t>
            </a:fld>
            <a:endParaRPr lang="en-US"/>
          </a:p>
        </p:txBody>
      </p:sp>
    </p:spTree>
    <p:extLst>
      <p:ext uri="{BB962C8B-B14F-4D97-AF65-F5344CB8AC3E}">
        <p14:creationId xmlns:p14="http://schemas.microsoft.com/office/powerpoint/2010/main" val="1923066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7E1A6-932A-3F91-F1A5-62A06034798B}"/>
              </a:ext>
            </a:extLst>
          </p:cNvPr>
          <p:cNvSpPr>
            <a:spLocks noGrp="1"/>
          </p:cNvSpPr>
          <p:nvPr>
            <p:ph type="title"/>
          </p:nvPr>
        </p:nvSpPr>
        <p:spPr/>
        <p:txBody>
          <a:bodyPr/>
          <a:lstStyle/>
          <a:p>
            <a:r>
              <a:rPr lang="en-US" dirty="0"/>
              <a:t>Event Staff</a:t>
            </a:r>
          </a:p>
        </p:txBody>
      </p:sp>
      <p:sp>
        <p:nvSpPr>
          <p:cNvPr id="3" name="Content Placeholder 2">
            <a:extLst>
              <a:ext uri="{FF2B5EF4-FFF2-40B4-BE49-F238E27FC236}">
                <a16:creationId xmlns:a16="http://schemas.microsoft.com/office/drawing/2014/main" id="{DCB4DD6F-BC9F-6916-1076-130ED3148B45}"/>
              </a:ext>
            </a:extLst>
          </p:cNvPr>
          <p:cNvSpPr>
            <a:spLocks noGrp="1"/>
          </p:cNvSpPr>
          <p:nvPr>
            <p:ph idx="1"/>
          </p:nvPr>
        </p:nvSpPr>
        <p:spPr/>
        <p:txBody>
          <a:bodyPr/>
          <a:lstStyle/>
          <a:p>
            <a:r>
              <a:rPr lang="en-US" dirty="0"/>
              <a:t>Disability etiquette</a:t>
            </a:r>
          </a:p>
          <a:p>
            <a:r>
              <a:rPr lang="en-US" dirty="0"/>
              <a:t>What accessibility accommodations are being provided</a:t>
            </a:r>
          </a:p>
          <a:p>
            <a:r>
              <a:rPr lang="en-US" dirty="0"/>
              <a:t>Be prepared to offer assistance and answer common accessibility related questions</a:t>
            </a:r>
          </a:p>
          <a:p>
            <a:r>
              <a:rPr lang="en-US" dirty="0"/>
              <a:t>Emergency procedure</a:t>
            </a:r>
          </a:p>
        </p:txBody>
      </p:sp>
      <p:sp>
        <p:nvSpPr>
          <p:cNvPr id="4" name="Slide Number Placeholder 3">
            <a:extLst>
              <a:ext uri="{FF2B5EF4-FFF2-40B4-BE49-F238E27FC236}">
                <a16:creationId xmlns:a16="http://schemas.microsoft.com/office/drawing/2014/main" id="{C5236B38-0462-9B6A-B312-AB65C7F89F88}"/>
              </a:ext>
            </a:extLst>
          </p:cNvPr>
          <p:cNvSpPr>
            <a:spLocks noGrp="1"/>
          </p:cNvSpPr>
          <p:nvPr>
            <p:ph type="sldNum" sz="quarter" idx="12"/>
          </p:nvPr>
        </p:nvSpPr>
        <p:spPr/>
        <p:txBody>
          <a:bodyPr/>
          <a:lstStyle/>
          <a:p>
            <a:fld id="{330EA680-D336-4FF7-8B7A-9848BB0A1C32}" type="slidenum">
              <a:rPr lang="en-US" smtClean="0"/>
              <a:t>19</a:t>
            </a:fld>
            <a:endParaRPr lang="en-US"/>
          </a:p>
        </p:txBody>
      </p:sp>
    </p:spTree>
    <p:extLst>
      <p:ext uri="{BB962C8B-B14F-4D97-AF65-F5344CB8AC3E}">
        <p14:creationId xmlns:p14="http://schemas.microsoft.com/office/powerpoint/2010/main" val="496292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17DF9-FF47-693A-20EE-852B199E38B7}"/>
              </a:ext>
            </a:extLst>
          </p:cNvPr>
          <p:cNvSpPr>
            <a:spLocks noGrp="1"/>
          </p:cNvSpPr>
          <p:nvPr>
            <p:ph type="title"/>
          </p:nvPr>
        </p:nvSpPr>
        <p:spPr>
          <a:xfrm>
            <a:off x="838200" y="248389"/>
            <a:ext cx="10515600" cy="1325563"/>
          </a:xfrm>
        </p:spPr>
        <p:txBody>
          <a:bodyPr/>
          <a:lstStyle/>
          <a:p>
            <a:r>
              <a:rPr lang="en-US" dirty="0"/>
              <a:t>Introductions</a:t>
            </a:r>
          </a:p>
        </p:txBody>
      </p:sp>
      <p:pic>
        <p:nvPicPr>
          <p:cNvPr id="18" name="Picture 17" descr="Austin Deneau, MSU Libraries">
            <a:extLst>
              <a:ext uri="{FF2B5EF4-FFF2-40B4-BE49-F238E27FC236}">
                <a16:creationId xmlns:a16="http://schemas.microsoft.com/office/drawing/2014/main" id="{C67A79A3-38E8-6365-F82E-EDFD3CF745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473" y="1508760"/>
            <a:ext cx="1852983" cy="2779776"/>
          </a:xfrm>
          <a:prstGeom prst="roundRect">
            <a:avLst>
              <a:gd name="adj" fmla="val 4876"/>
            </a:avLst>
          </a:prstGeom>
        </p:spPr>
      </p:pic>
      <p:sp>
        <p:nvSpPr>
          <p:cNvPr id="3" name="Content Placeholder 2">
            <a:extLst>
              <a:ext uri="{FF2B5EF4-FFF2-40B4-BE49-F238E27FC236}">
                <a16:creationId xmlns:a16="http://schemas.microsoft.com/office/drawing/2014/main" id="{4FC1E265-67B7-CE4C-F7F8-7133E52E5040}"/>
              </a:ext>
            </a:extLst>
          </p:cNvPr>
          <p:cNvSpPr>
            <a:spLocks noGrp="1"/>
          </p:cNvSpPr>
          <p:nvPr>
            <p:ph sz="half" idx="1"/>
          </p:nvPr>
        </p:nvSpPr>
        <p:spPr/>
        <p:txBody>
          <a:bodyPr vert="horz" lIns="91440" tIns="45720" rIns="91440" bIns="45720" rtlCol="0" anchor="b">
            <a:normAutofit/>
          </a:bodyPr>
          <a:lstStyle/>
          <a:p>
            <a:pPr marL="0" indent="0">
              <a:buNone/>
            </a:pPr>
            <a:r>
              <a:rPr lang="en-US" sz="3200" b="1" dirty="0"/>
              <a:t>Austin Deneau</a:t>
            </a:r>
          </a:p>
          <a:p>
            <a:pPr marL="0" indent="0">
              <a:spcBef>
                <a:spcPts val="600"/>
              </a:spcBef>
              <a:buNone/>
            </a:pPr>
            <a:r>
              <a:rPr lang="en-US" sz="2400" dirty="0"/>
              <a:t>Accessibility &amp; User Experience Specialist @ MSU Libraires</a:t>
            </a:r>
          </a:p>
          <a:p>
            <a:pPr marL="0" indent="0">
              <a:buNone/>
            </a:pPr>
            <a:r>
              <a:rPr lang="en-US" sz="2400" dirty="0">
                <a:hlinkClick r:id="rId3"/>
              </a:rPr>
              <a:t>ad@msu.edu</a:t>
            </a:r>
            <a:r>
              <a:rPr lang="en-US" sz="2400" dirty="0"/>
              <a:t> </a:t>
            </a:r>
          </a:p>
        </p:txBody>
      </p:sp>
      <p:pic>
        <p:nvPicPr>
          <p:cNvPr id="14" name="Picture 13" descr="Heidi Schroeder, MSU Libraries">
            <a:extLst>
              <a:ext uri="{FF2B5EF4-FFF2-40B4-BE49-F238E27FC236}">
                <a16:creationId xmlns:a16="http://schemas.microsoft.com/office/drawing/2014/main" id="{3BECDBBE-4736-CA33-D037-86B68E16A9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7725" y="1508760"/>
            <a:ext cx="1850759" cy="2775558"/>
          </a:xfrm>
          <a:prstGeom prst="roundRect">
            <a:avLst>
              <a:gd name="adj" fmla="val 4425"/>
            </a:avLst>
          </a:prstGeom>
        </p:spPr>
      </p:pic>
      <p:sp>
        <p:nvSpPr>
          <p:cNvPr id="6" name="Content Placeholder 5">
            <a:extLst>
              <a:ext uri="{FF2B5EF4-FFF2-40B4-BE49-F238E27FC236}">
                <a16:creationId xmlns:a16="http://schemas.microsoft.com/office/drawing/2014/main" id="{12B57908-9AFC-7DD5-13AA-B1C3A3ACA06A}"/>
              </a:ext>
            </a:extLst>
          </p:cNvPr>
          <p:cNvSpPr>
            <a:spLocks noGrp="1"/>
          </p:cNvSpPr>
          <p:nvPr>
            <p:ph sz="half" idx="2"/>
          </p:nvPr>
        </p:nvSpPr>
        <p:spPr/>
        <p:txBody>
          <a:bodyPr anchor="b"/>
          <a:lstStyle/>
          <a:p>
            <a:pPr marL="0" indent="0">
              <a:buNone/>
            </a:pPr>
            <a:r>
              <a:rPr lang="en-US" sz="3200" b="1" dirty="0"/>
              <a:t>Heidi Schroeder</a:t>
            </a:r>
          </a:p>
          <a:p>
            <a:pPr marL="0" indent="0">
              <a:spcBef>
                <a:spcPts val="600"/>
              </a:spcBef>
              <a:buNone/>
            </a:pPr>
            <a:r>
              <a:rPr lang="en-US" sz="2400" dirty="0"/>
              <a:t>Accessibility Coordinator &amp; Liaison to RCPD @ MSU Libraries</a:t>
            </a:r>
          </a:p>
          <a:p>
            <a:pPr marL="0" indent="0">
              <a:buNone/>
            </a:pPr>
            <a:r>
              <a:rPr lang="en-US" sz="2400" u="sng" dirty="0">
                <a:solidFill>
                  <a:srgbClr val="467886"/>
                </a:solidFill>
                <a:hlinkClick r:id="rId5"/>
              </a:rPr>
              <a:t>hschroed@msu.edu</a:t>
            </a:r>
            <a:endParaRPr lang="en-US" sz="2400" dirty="0"/>
          </a:p>
        </p:txBody>
      </p:sp>
      <p:sp>
        <p:nvSpPr>
          <p:cNvPr id="7" name="Slide Number Placeholder 6">
            <a:extLst>
              <a:ext uri="{FF2B5EF4-FFF2-40B4-BE49-F238E27FC236}">
                <a16:creationId xmlns:a16="http://schemas.microsoft.com/office/drawing/2014/main" id="{E21ACFBD-D29B-9909-5B47-F51BF04E8DA9}"/>
              </a:ext>
            </a:extLst>
          </p:cNvPr>
          <p:cNvSpPr>
            <a:spLocks noGrp="1"/>
          </p:cNvSpPr>
          <p:nvPr>
            <p:ph type="sldNum" sz="quarter" idx="12"/>
          </p:nvPr>
        </p:nvSpPr>
        <p:spPr/>
        <p:txBody>
          <a:bodyPr/>
          <a:lstStyle/>
          <a:p>
            <a:fld id="{330EA680-D336-4FF7-8B7A-9848BB0A1C32}" type="slidenum">
              <a:rPr lang="en-US" smtClean="0"/>
              <a:t>2</a:t>
            </a:fld>
            <a:endParaRPr lang="en-US"/>
          </a:p>
        </p:txBody>
      </p:sp>
    </p:spTree>
    <p:extLst>
      <p:ext uri="{BB962C8B-B14F-4D97-AF65-F5344CB8AC3E}">
        <p14:creationId xmlns:p14="http://schemas.microsoft.com/office/powerpoint/2010/main" val="2614700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2EA4-6324-8AEF-8EE1-6B05F897C662}"/>
              </a:ext>
            </a:extLst>
          </p:cNvPr>
          <p:cNvSpPr>
            <a:spLocks noGrp="1"/>
          </p:cNvSpPr>
          <p:nvPr>
            <p:ph type="title"/>
          </p:nvPr>
        </p:nvSpPr>
        <p:spPr/>
        <p:txBody>
          <a:bodyPr/>
          <a:lstStyle/>
          <a:p>
            <a:r>
              <a:rPr lang="en-US" dirty="0"/>
              <a:t>Technology</a:t>
            </a:r>
          </a:p>
        </p:txBody>
      </p:sp>
      <p:sp>
        <p:nvSpPr>
          <p:cNvPr id="3" name="Content Placeholder 2">
            <a:extLst>
              <a:ext uri="{FF2B5EF4-FFF2-40B4-BE49-F238E27FC236}">
                <a16:creationId xmlns:a16="http://schemas.microsoft.com/office/drawing/2014/main" id="{1D6FB3C4-D4F7-3F7E-E42B-1116D56BBFB8}"/>
              </a:ext>
            </a:extLst>
          </p:cNvPr>
          <p:cNvSpPr>
            <a:spLocks noGrp="1"/>
          </p:cNvSpPr>
          <p:nvPr>
            <p:ph idx="1"/>
          </p:nvPr>
        </p:nvSpPr>
        <p:spPr/>
        <p:txBody>
          <a:bodyPr>
            <a:normAutofit fontScale="92500" lnSpcReduction="10000"/>
          </a:bodyPr>
          <a:lstStyle/>
          <a:p>
            <a:r>
              <a:rPr lang="en-US" dirty="0"/>
              <a:t>Hybrid/Remote Events</a:t>
            </a:r>
          </a:p>
          <a:p>
            <a:pPr lvl="1"/>
            <a:r>
              <a:rPr lang="en-US" dirty="0"/>
              <a:t>Consider how virtual participants will be able to fully participate during the event</a:t>
            </a:r>
          </a:p>
          <a:p>
            <a:r>
              <a:rPr lang="en-US" dirty="0"/>
              <a:t>Event Recording</a:t>
            </a:r>
          </a:p>
          <a:p>
            <a:pPr lvl="1"/>
            <a:r>
              <a:rPr lang="en-US" dirty="0"/>
              <a:t>Provide captions, transcript, and event materials</a:t>
            </a:r>
          </a:p>
          <a:p>
            <a:r>
              <a:rPr lang="en-US" dirty="0"/>
              <a:t>Automatic Captions</a:t>
            </a:r>
          </a:p>
          <a:p>
            <a:pPr lvl="1"/>
            <a:r>
              <a:rPr lang="en-US" b="1" dirty="0"/>
              <a:t>Not a replacement for CART or ASL</a:t>
            </a:r>
          </a:p>
          <a:p>
            <a:pPr lvl="1"/>
            <a:r>
              <a:rPr lang="en-US" dirty="0"/>
              <a:t>Zoom, Teams, PowerPoint, Google Slides, etc.</a:t>
            </a:r>
          </a:p>
          <a:p>
            <a:r>
              <a:rPr lang="en-US" dirty="0"/>
              <a:t>Microphone etiquette</a:t>
            </a:r>
          </a:p>
          <a:p>
            <a:r>
              <a:rPr lang="en-US" dirty="0"/>
              <a:t>Ensure that the presentation screens are viewable from all areas of the room</a:t>
            </a:r>
          </a:p>
          <a:p>
            <a:pPr lvl="1"/>
            <a:r>
              <a:rPr lang="en-US" dirty="0"/>
              <a:t>Certain lighting and nearby windows may create distracting glare</a:t>
            </a:r>
          </a:p>
        </p:txBody>
      </p:sp>
      <p:sp>
        <p:nvSpPr>
          <p:cNvPr id="4" name="Slide Number Placeholder 3">
            <a:extLst>
              <a:ext uri="{FF2B5EF4-FFF2-40B4-BE49-F238E27FC236}">
                <a16:creationId xmlns:a16="http://schemas.microsoft.com/office/drawing/2014/main" id="{2D1420A7-BCA8-5F0B-D28C-48F29E94624A}"/>
              </a:ext>
            </a:extLst>
          </p:cNvPr>
          <p:cNvSpPr>
            <a:spLocks noGrp="1"/>
          </p:cNvSpPr>
          <p:nvPr>
            <p:ph type="sldNum" sz="quarter" idx="12"/>
          </p:nvPr>
        </p:nvSpPr>
        <p:spPr/>
        <p:txBody>
          <a:bodyPr/>
          <a:lstStyle/>
          <a:p>
            <a:fld id="{330EA680-D336-4FF7-8B7A-9848BB0A1C32}" type="slidenum">
              <a:rPr lang="en-US" smtClean="0"/>
              <a:t>20</a:t>
            </a:fld>
            <a:endParaRPr lang="en-US"/>
          </a:p>
        </p:txBody>
      </p:sp>
    </p:spTree>
    <p:extLst>
      <p:ext uri="{BB962C8B-B14F-4D97-AF65-F5344CB8AC3E}">
        <p14:creationId xmlns:p14="http://schemas.microsoft.com/office/powerpoint/2010/main" val="3378678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CFF5-74CE-93B7-A6C2-B99D7A0B2290}"/>
              </a:ext>
            </a:extLst>
          </p:cNvPr>
          <p:cNvSpPr>
            <a:spLocks noGrp="1"/>
          </p:cNvSpPr>
          <p:nvPr>
            <p:ph type="title"/>
          </p:nvPr>
        </p:nvSpPr>
        <p:spPr/>
        <p:txBody>
          <a:bodyPr/>
          <a:lstStyle/>
          <a:p>
            <a:r>
              <a:rPr lang="en-US"/>
              <a:t>Accommodations</a:t>
            </a:r>
          </a:p>
        </p:txBody>
      </p:sp>
      <p:sp>
        <p:nvSpPr>
          <p:cNvPr id="3" name="Content Placeholder 2">
            <a:extLst>
              <a:ext uri="{FF2B5EF4-FFF2-40B4-BE49-F238E27FC236}">
                <a16:creationId xmlns:a16="http://schemas.microsoft.com/office/drawing/2014/main" id="{12B78F45-6A9F-6EBE-9558-41DF84215502}"/>
              </a:ext>
            </a:extLst>
          </p:cNvPr>
          <p:cNvSpPr>
            <a:spLocks noGrp="1"/>
          </p:cNvSpPr>
          <p:nvPr>
            <p:ph type="body" idx="1"/>
          </p:nvPr>
        </p:nvSpPr>
        <p:spPr/>
        <p:txBody>
          <a:bodyPr vert="horz" lIns="91440" tIns="45720" rIns="91440" bIns="45720" rtlCol="0" anchor="t">
            <a:normAutofit/>
          </a:bodyPr>
          <a:lstStyle/>
          <a:p>
            <a:r>
              <a:rPr lang="en-US" dirty="0"/>
              <a:t>Typically reactive measures responding to specific requests</a:t>
            </a:r>
          </a:p>
        </p:txBody>
      </p:sp>
      <p:sp>
        <p:nvSpPr>
          <p:cNvPr id="4" name="Slide Number Placeholder 3">
            <a:extLst>
              <a:ext uri="{FF2B5EF4-FFF2-40B4-BE49-F238E27FC236}">
                <a16:creationId xmlns:a16="http://schemas.microsoft.com/office/drawing/2014/main" id="{1D95EF1F-CEB5-519C-C2EC-18641985AE14}"/>
              </a:ext>
            </a:extLst>
          </p:cNvPr>
          <p:cNvSpPr>
            <a:spLocks noGrp="1"/>
          </p:cNvSpPr>
          <p:nvPr>
            <p:ph type="sldNum" sz="quarter" idx="12"/>
          </p:nvPr>
        </p:nvSpPr>
        <p:spPr>
          <a:xfrm>
            <a:off x="8610600" y="6356350"/>
            <a:ext cx="2743200" cy="365125"/>
          </a:xfrm>
        </p:spPr>
        <p:txBody>
          <a:bodyPr/>
          <a:lstStyle/>
          <a:p>
            <a:fld id="{330EA680-D336-4FF7-8B7A-9848BB0A1C32}" type="slidenum">
              <a:rPr lang="en-US" smtClean="0"/>
              <a:t>21</a:t>
            </a:fld>
            <a:endParaRPr lang="en-US"/>
          </a:p>
        </p:txBody>
      </p:sp>
    </p:spTree>
    <p:extLst>
      <p:ext uri="{BB962C8B-B14F-4D97-AF65-F5344CB8AC3E}">
        <p14:creationId xmlns:p14="http://schemas.microsoft.com/office/powerpoint/2010/main" val="2160379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C20FC-6E1D-6422-5A43-17E673E760C0}"/>
              </a:ext>
            </a:extLst>
          </p:cNvPr>
          <p:cNvSpPr>
            <a:spLocks noGrp="1"/>
          </p:cNvSpPr>
          <p:nvPr>
            <p:ph type="title"/>
          </p:nvPr>
        </p:nvSpPr>
        <p:spPr/>
        <p:txBody>
          <a:bodyPr/>
          <a:lstStyle/>
          <a:p>
            <a:r>
              <a:rPr lang="en-US" dirty="0"/>
              <a:t>Accommodation Requests</a:t>
            </a:r>
          </a:p>
        </p:txBody>
      </p:sp>
      <p:sp>
        <p:nvSpPr>
          <p:cNvPr id="3" name="Content Placeholder 2">
            <a:extLst>
              <a:ext uri="{FF2B5EF4-FFF2-40B4-BE49-F238E27FC236}">
                <a16:creationId xmlns:a16="http://schemas.microsoft.com/office/drawing/2014/main" id="{C12EC8D6-1059-ED63-E06C-6E5F85FF9EFE}"/>
              </a:ext>
            </a:extLst>
          </p:cNvPr>
          <p:cNvSpPr>
            <a:spLocks noGrp="1"/>
          </p:cNvSpPr>
          <p:nvPr>
            <p:ph idx="1"/>
          </p:nvPr>
        </p:nvSpPr>
        <p:spPr/>
        <p:txBody>
          <a:bodyPr>
            <a:normAutofit/>
          </a:bodyPr>
          <a:lstStyle/>
          <a:p>
            <a:r>
              <a:rPr lang="en-US" dirty="0"/>
              <a:t>Respond to the request as soon as possible</a:t>
            </a:r>
          </a:p>
          <a:p>
            <a:r>
              <a:rPr lang="en-US" dirty="0"/>
              <a:t>It may take some communication to define their request</a:t>
            </a:r>
          </a:p>
          <a:p>
            <a:r>
              <a:rPr lang="en-US" dirty="0"/>
              <a:t>Give precedence to their preferred accommodation</a:t>
            </a:r>
          </a:p>
          <a:p>
            <a:pPr lvl="1"/>
            <a:r>
              <a:rPr lang="en-US" dirty="0"/>
              <a:t>Multiple accommodation options may fit their needs</a:t>
            </a:r>
          </a:p>
          <a:p>
            <a:r>
              <a:rPr lang="en-US" dirty="0"/>
              <a:t>Exceptions (fundamental alteration and undue burden)</a:t>
            </a:r>
          </a:p>
          <a:p>
            <a:pPr lvl="1"/>
            <a:r>
              <a:rPr lang="en-US" dirty="0"/>
              <a:t>Work with ADA coordinator before denying any requests</a:t>
            </a:r>
          </a:p>
          <a:p>
            <a:r>
              <a:rPr lang="en-US" dirty="0"/>
              <a:t>Last minute accommodation requests</a:t>
            </a:r>
          </a:p>
          <a:p>
            <a:r>
              <a:rPr lang="en-US" dirty="0"/>
              <a:t>Proactive accommodations</a:t>
            </a:r>
          </a:p>
          <a:p>
            <a:r>
              <a:rPr lang="en-US" dirty="0"/>
              <a:t>Speaker/presenter accommodations</a:t>
            </a:r>
          </a:p>
          <a:p>
            <a:pPr marL="0" indent="0">
              <a:buNone/>
            </a:pPr>
            <a:endParaRPr lang="en-US" dirty="0"/>
          </a:p>
        </p:txBody>
      </p:sp>
      <p:sp>
        <p:nvSpPr>
          <p:cNvPr id="4" name="Slide Number Placeholder 3">
            <a:extLst>
              <a:ext uri="{FF2B5EF4-FFF2-40B4-BE49-F238E27FC236}">
                <a16:creationId xmlns:a16="http://schemas.microsoft.com/office/drawing/2014/main" id="{C43CA0E2-8384-A54F-94C3-112EA4510110}"/>
              </a:ext>
            </a:extLst>
          </p:cNvPr>
          <p:cNvSpPr>
            <a:spLocks noGrp="1"/>
          </p:cNvSpPr>
          <p:nvPr>
            <p:ph type="sldNum" sz="quarter" idx="12"/>
          </p:nvPr>
        </p:nvSpPr>
        <p:spPr/>
        <p:txBody>
          <a:bodyPr/>
          <a:lstStyle/>
          <a:p>
            <a:fld id="{330EA680-D336-4FF7-8B7A-9848BB0A1C32}" type="slidenum">
              <a:rPr lang="en-US" smtClean="0"/>
              <a:t>22</a:t>
            </a:fld>
            <a:endParaRPr lang="en-US"/>
          </a:p>
        </p:txBody>
      </p:sp>
    </p:spTree>
    <p:extLst>
      <p:ext uri="{BB962C8B-B14F-4D97-AF65-F5344CB8AC3E}">
        <p14:creationId xmlns:p14="http://schemas.microsoft.com/office/powerpoint/2010/main" val="4277165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F2D4E-F152-C9B3-E5BC-7FF1850D670E}"/>
              </a:ext>
            </a:extLst>
          </p:cNvPr>
          <p:cNvSpPr>
            <a:spLocks noGrp="1"/>
          </p:cNvSpPr>
          <p:nvPr>
            <p:ph type="title"/>
          </p:nvPr>
        </p:nvSpPr>
        <p:spPr/>
        <p:txBody>
          <a:bodyPr/>
          <a:lstStyle/>
          <a:p>
            <a:r>
              <a:rPr lang="en-US"/>
              <a:t>American Sign Language (ASL)</a:t>
            </a:r>
          </a:p>
        </p:txBody>
      </p:sp>
      <p:sp>
        <p:nvSpPr>
          <p:cNvPr id="3" name="Content Placeholder 2">
            <a:extLst>
              <a:ext uri="{FF2B5EF4-FFF2-40B4-BE49-F238E27FC236}">
                <a16:creationId xmlns:a16="http://schemas.microsoft.com/office/drawing/2014/main" id="{03877336-DE08-9E7F-30F4-5F97C3D3706B}"/>
              </a:ext>
            </a:extLst>
          </p:cNvPr>
          <p:cNvSpPr>
            <a:spLocks noGrp="1"/>
          </p:cNvSpPr>
          <p:nvPr>
            <p:ph sz="half" idx="1"/>
          </p:nvPr>
        </p:nvSpPr>
        <p:spPr/>
        <p:txBody>
          <a:bodyPr vert="horz" lIns="91440" tIns="45720" rIns="91440" bIns="45720" rtlCol="0" anchor="t">
            <a:normAutofit/>
          </a:bodyPr>
          <a:lstStyle/>
          <a:p>
            <a:r>
              <a:rPr lang="en-US" dirty="0"/>
              <a:t>For people who are deaf or hard of hearing</a:t>
            </a:r>
          </a:p>
          <a:p>
            <a:r>
              <a:rPr lang="en-US" dirty="0"/>
              <a:t>In-person or virtual</a:t>
            </a:r>
          </a:p>
          <a:p>
            <a:r>
              <a:rPr lang="en-US" dirty="0"/>
              <a:t>May need to provide copies of presentation materials in advance to the interpreters</a:t>
            </a:r>
          </a:p>
          <a:p>
            <a:r>
              <a:rPr lang="en-US" dirty="0">
                <a:hlinkClick r:id="rId2"/>
              </a:rPr>
              <a:t>RCPD ASL interpreter recommendations</a:t>
            </a:r>
            <a:r>
              <a:rPr lang="en-US" dirty="0"/>
              <a:t> </a:t>
            </a:r>
          </a:p>
        </p:txBody>
      </p:sp>
      <p:pic>
        <p:nvPicPr>
          <p:cNvPr id="5" name="Picture 4" descr="A person standing in front of a podium with an American Sign Language interpreter to their right.">
            <a:extLst>
              <a:ext uri="{FF2B5EF4-FFF2-40B4-BE49-F238E27FC236}">
                <a16:creationId xmlns:a16="http://schemas.microsoft.com/office/drawing/2014/main" id="{44AFBA8D-F935-EE0C-80D4-D2DCDC725E85}"/>
              </a:ext>
            </a:extLst>
          </p:cNvPr>
          <p:cNvPicPr>
            <a:picLocks noChangeAspect="1"/>
          </p:cNvPicPr>
          <p:nvPr/>
        </p:nvPicPr>
        <p:blipFill>
          <a:blip r:embed="rId3"/>
          <a:stretch>
            <a:fillRect/>
          </a:stretch>
        </p:blipFill>
        <p:spPr>
          <a:xfrm>
            <a:off x="6172200" y="2113756"/>
            <a:ext cx="5156200" cy="3775075"/>
          </a:xfrm>
          <a:prstGeom prst="roundRect">
            <a:avLst>
              <a:gd name="adj" fmla="val 3010"/>
            </a:avLst>
          </a:prstGeom>
        </p:spPr>
      </p:pic>
      <p:sp>
        <p:nvSpPr>
          <p:cNvPr id="7" name="Slide Number Placeholder 6">
            <a:extLst>
              <a:ext uri="{FF2B5EF4-FFF2-40B4-BE49-F238E27FC236}">
                <a16:creationId xmlns:a16="http://schemas.microsoft.com/office/drawing/2014/main" id="{8607E3EC-C223-19C1-9604-4B028E25B8C5}"/>
              </a:ext>
            </a:extLst>
          </p:cNvPr>
          <p:cNvSpPr>
            <a:spLocks noGrp="1"/>
          </p:cNvSpPr>
          <p:nvPr>
            <p:ph type="sldNum" sz="quarter" idx="12"/>
          </p:nvPr>
        </p:nvSpPr>
        <p:spPr/>
        <p:txBody>
          <a:bodyPr/>
          <a:lstStyle/>
          <a:p>
            <a:fld id="{330EA680-D336-4FF7-8B7A-9848BB0A1C32}" type="slidenum">
              <a:rPr lang="en-US" smtClean="0"/>
              <a:t>23</a:t>
            </a:fld>
            <a:endParaRPr lang="en-US"/>
          </a:p>
        </p:txBody>
      </p:sp>
    </p:spTree>
    <p:extLst>
      <p:ext uri="{BB962C8B-B14F-4D97-AF65-F5344CB8AC3E}">
        <p14:creationId xmlns:p14="http://schemas.microsoft.com/office/powerpoint/2010/main" val="1649952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2BEF5-42C3-A531-8D0F-A67AF6D1F5C9}"/>
              </a:ext>
            </a:extLst>
          </p:cNvPr>
          <p:cNvSpPr>
            <a:spLocks noGrp="1"/>
          </p:cNvSpPr>
          <p:nvPr>
            <p:ph type="title"/>
          </p:nvPr>
        </p:nvSpPr>
        <p:spPr/>
        <p:txBody>
          <a:bodyPr/>
          <a:lstStyle/>
          <a:p>
            <a:r>
              <a:rPr lang="en-US"/>
              <a:t>Captioning</a:t>
            </a:r>
          </a:p>
        </p:txBody>
      </p:sp>
      <p:sp>
        <p:nvSpPr>
          <p:cNvPr id="3" name="Content Placeholder 2">
            <a:extLst>
              <a:ext uri="{FF2B5EF4-FFF2-40B4-BE49-F238E27FC236}">
                <a16:creationId xmlns:a16="http://schemas.microsoft.com/office/drawing/2014/main" id="{9D5BB5BE-4C02-5C88-7A79-93A837CC5D9B}"/>
              </a:ext>
            </a:extLst>
          </p:cNvPr>
          <p:cNvSpPr>
            <a:spLocks noGrp="1"/>
          </p:cNvSpPr>
          <p:nvPr>
            <p:ph idx="1"/>
          </p:nvPr>
        </p:nvSpPr>
        <p:spPr/>
        <p:txBody>
          <a:bodyPr vert="horz" lIns="91440" tIns="45720" rIns="91440" bIns="45720" rtlCol="0" anchor="t">
            <a:normAutofit lnSpcReduction="10000"/>
          </a:bodyPr>
          <a:lstStyle/>
          <a:p>
            <a:r>
              <a:rPr lang="en-US" dirty="0"/>
              <a:t>Typically for people who are deaf, hard of hearing, or have a learning disability</a:t>
            </a:r>
          </a:p>
          <a:p>
            <a:r>
              <a:rPr lang="en-US" dirty="0"/>
              <a:t>Communication Access Realtime Translation (CART)</a:t>
            </a:r>
          </a:p>
          <a:p>
            <a:pPr lvl="1"/>
            <a:r>
              <a:rPr lang="en-US" dirty="0"/>
              <a:t>In-person or virtual</a:t>
            </a:r>
          </a:p>
          <a:p>
            <a:pPr lvl="1"/>
            <a:r>
              <a:rPr lang="en-US" dirty="0">
                <a:hlinkClick r:id="rId3"/>
              </a:rPr>
              <a:t>RCPD CART provider recommendations</a:t>
            </a:r>
            <a:endParaRPr lang="en-US" dirty="0"/>
          </a:p>
          <a:p>
            <a:r>
              <a:rPr lang="en-US" dirty="0"/>
              <a:t>Media Captions</a:t>
            </a:r>
          </a:p>
          <a:p>
            <a:pPr lvl="1"/>
            <a:r>
              <a:rPr lang="en-US" dirty="0"/>
              <a:t>For pre-recorded media (movies, videos, etc.)</a:t>
            </a:r>
          </a:p>
          <a:p>
            <a:r>
              <a:rPr lang="en-US" dirty="0"/>
              <a:t>Auto Captions</a:t>
            </a:r>
          </a:p>
          <a:p>
            <a:pPr lvl="1"/>
            <a:r>
              <a:rPr lang="en-US" dirty="0"/>
              <a:t>Better than no captions</a:t>
            </a:r>
          </a:p>
          <a:p>
            <a:pPr lvl="1"/>
            <a:r>
              <a:rPr lang="en-US" b="1" dirty="0"/>
              <a:t>Not a substitute for CART or ASL</a:t>
            </a:r>
          </a:p>
        </p:txBody>
      </p:sp>
      <p:sp>
        <p:nvSpPr>
          <p:cNvPr id="4" name="Slide Number Placeholder 3">
            <a:extLst>
              <a:ext uri="{FF2B5EF4-FFF2-40B4-BE49-F238E27FC236}">
                <a16:creationId xmlns:a16="http://schemas.microsoft.com/office/drawing/2014/main" id="{716E73C6-3323-3E1B-F410-015FE7070CE9}"/>
              </a:ext>
            </a:extLst>
          </p:cNvPr>
          <p:cNvSpPr>
            <a:spLocks noGrp="1"/>
          </p:cNvSpPr>
          <p:nvPr>
            <p:ph type="sldNum" sz="quarter" idx="12"/>
          </p:nvPr>
        </p:nvSpPr>
        <p:spPr/>
        <p:txBody>
          <a:bodyPr/>
          <a:lstStyle/>
          <a:p>
            <a:fld id="{330EA680-D336-4FF7-8B7A-9848BB0A1C32}" type="slidenum">
              <a:rPr lang="en-US" smtClean="0"/>
              <a:t>24</a:t>
            </a:fld>
            <a:endParaRPr lang="en-US"/>
          </a:p>
        </p:txBody>
      </p:sp>
    </p:spTree>
    <p:extLst>
      <p:ext uri="{BB962C8B-B14F-4D97-AF65-F5344CB8AC3E}">
        <p14:creationId xmlns:p14="http://schemas.microsoft.com/office/powerpoint/2010/main" val="250106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8B115-407A-DE18-C607-C3FDF0B1603F}"/>
              </a:ext>
            </a:extLst>
          </p:cNvPr>
          <p:cNvSpPr>
            <a:spLocks noGrp="1"/>
          </p:cNvSpPr>
          <p:nvPr>
            <p:ph type="title"/>
          </p:nvPr>
        </p:nvSpPr>
        <p:spPr/>
        <p:txBody>
          <a:bodyPr/>
          <a:lstStyle/>
          <a:p>
            <a:r>
              <a:rPr lang="en-US" dirty="0"/>
              <a:t>Assistive Listening Devices (ALDs)</a:t>
            </a:r>
          </a:p>
        </p:txBody>
      </p:sp>
      <p:sp>
        <p:nvSpPr>
          <p:cNvPr id="3" name="Content Placeholder 2">
            <a:extLst>
              <a:ext uri="{FF2B5EF4-FFF2-40B4-BE49-F238E27FC236}">
                <a16:creationId xmlns:a16="http://schemas.microsoft.com/office/drawing/2014/main" id="{98097099-6F1C-6DD2-5B2D-29A5488A54C6}"/>
              </a:ext>
            </a:extLst>
          </p:cNvPr>
          <p:cNvSpPr>
            <a:spLocks noGrp="1"/>
          </p:cNvSpPr>
          <p:nvPr>
            <p:ph idx="1"/>
          </p:nvPr>
        </p:nvSpPr>
        <p:spPr/>
        <p:txBody>
          <a:bodyPr vert="horz" lIns="91440" tIns="45720" rIns="91440" bIns="45720" rtlCol="0" anchor="t">
            <a:normAutofit/>
          </a:bodyPr>
          <a:lstStyle/>
          <a:p>
            <a:r>
              <a:rPr lang="en-US" dirty="0"/>
              <a:t>Devices that improve sound transmission for people who are hard of hearing  </a:t>
            </a:r>
          </a:p>
          <a:p>
            <a:r>
              <a:rPr lang="en-US" dirty="0"/>
              <a:t>Works in combination with hearing aids, cochlear implants, or other personal sound amplifiers (like headphones)</a:t>
            </a:r>
          </a:p>
          <a:p>
            <a:r>
              <a:rPr lang="en-US" dirty="0"/>
              <a:t>Over 310 classrooms @ MSU have FM systems</a:t>
            </a:r>
          </a:p>
          <a:p>
            <a:pPr lvl="1"/>
            <a:r>
              <a:rPr lang="en-US" dirty="0">
                <a:hlinkClick r:id="rId2"/>
              </a:rPr>
              <a:t>RCPD info on ALDs at MSU</a:t>
            </a:r>
            <a:endParaRPr lang="en-US" dirty="0"/>
          </a:p>
        </p:txBody>
      </p:sp>
      <p:pic>
        <p:nvPicPr>
          <p:cNvPr id="1026" name="Picture 2" descr="Assistive listening device reciever">
            <a:extLst>
              <a:ext uri="{FF2B5EF4-FFF2-40B4-BE49-F238E27FC236}">
                <a16:creationId xmlns:a16="http://schemas.microsoft.com/office/drawing/2014/main" id="{D50C4BDA-5C9A-73C1-9A9F-78230BB4DE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1168" y="4289458"/>
            <a:ext cx="1407691" cy="20224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n assistive listening device sign listing channel 2. ">
            <a:extLst>
              <a:ext uri="{FF2B5EF4-FFF2-40B4-BE49-F238E27FC236}">
                <a16:creationId xmlns:a16="http://schemas.microsoft.com/office/drawing/2014/main" id="{A9E1D89A-0117-D1B4-3D56-D2178D9BA91A}"/>
              </a:ext>
            </a:extLst>
          </p:cNvPr>
          <p:cNvPicPr>
            <a:picLocks noChangeAspect="1"/>
          </p:cNvPicPr>
          <p:nvPr/>
        </p:nvPicPr>
        <p:blipFill>
          <a:blip r:embed="rId4"/>
          <a:stretch>
            <a:fillRect/>
          </a:stretch>
        </p:blipFill>
        <p:spPr>
          <a:xfrm>
            <a:off x="8729989" y="4531522"/>
            <a:ext cx="2623811" cy="1645441"/>
          </a:xfrm>
          <a:prstGeom prst="roundRect">
            <a:avLst>
              <a:gd name="adj" fmla="val 4522"/>
            </a:avLst>
          </a:prstGeom>
        </p:spPr>
      </p:pic>
      <p:sp>
        <p:nvSpPr>
          <p:cNvPr id="5" name="Slide Number Placeholder 4">
            <a:extLst>
              <a:ext uri="{FF2B5EF4-FFF2-40B4-BE49-F238E27FC236}">
                <a16:creationId xmlns:a16="http://schemas.microsoft.com/office/drawing/2014/main" id="{0A4D4E5D-3D3E-20D7-F6BF-EADC6287B2F9}"/>
              </a:ext>
            </a:extLst>
          </p:cNvPr>
          <p:cNvSpPr>
            <a:spLocks noGrp="1"/>
          </p:cNvSpPr>
          <p:nvPr>
            <p:ph type="sldNum" sz="quarter" idx="12"/>
          </p:nvPr>
        </p:nvSpPr>
        <p:spPr/>
        <p:txBody>
          <a:bodyPr/>
          <a:lstStyle/>
          <a:p>
            <a:fld id="{330EA680-D336-4FF7-8B7A-9848BB0A1C32}" type="slidenum">
              <a:rPr lang="en-US" smtClean="0"/>
              <a:t>25</a:t>
            </a:fld>
            <a:endParaRPr lang="en-US"/>
          </a:p>
        </p:txBody>
      </p:sp>
    </p:spTree>
    <p:extLst>
      <p:ext uri="{BB962C8B-B14F-4D97-AF65-F5344CB8AC3E}">
        <p14:creationId xmlns:p14="http://schemas.microsoft.com/office/powerpoint/2010/main" val="1384423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DCB9B-2895-DD1B-F73B-413FFEE96913}"/>
              </a:ext>
            </a:extLst>
          </p:cNvPr>
          <p:cNvSpPr>
            <a:spLocks noGrp="1"/>
          </p:cNvSpPr>
          <p:nvPr>
            <p:ph type="title"/>
          </p:nvPr>
        </p:nvSpPr>
        <p:spPr/>
        <p:txBody>
          <a:bodyPr/>
          <a:lstStyle/>
          <a:p>
            <a:r>
              <a:rPr lang="en-US" dirty="0"/>
              <a:t>Event Materials &amp; Activities</a:t>
            </a:r>
          </a:p>
        </p:txBody>
      </p:sp>
      <p:sp>
        <p:nvSpPr>
          <p:cNvPr id="3" name="Content Placeholder 2">
            <a:extLst>
              <a:ext uri="{FF2B5EF4-FFF2-40B4-BE49-F238E27FC236}">
                <a16:creationId xmlns:a16="http://schemas.microsoft.com/office/drawing/2014/main" id="{A7A3009D-D754-DECF-5B87-B4FFC6B773AF}"/>
              </a:ext>
            </a:extLst>
          </p:cNvPr>
          <p:cNvSpPr>
            <a:spLocks noGrp="1"/>
          </p:cNvSpPr>
          <p:nvPr>
            <p:ph idx="1"/>
          </p:nvPr>
        </p:nvSpPr>
        <p:spPr>
          <a:xfrm>
            <a:off x="838200" y="1825625"/>
            <a:ext cx="7401128" cy="4351338"/>
          </a:xfrm>
        </p:spPr>
        <p:txBody>
          <a:bodyPr vert="horz" lIns="91440" tIns="45720" rIns="91440" bIns="45720" rtlCol="0" anchor="t">
            <a:normAutofit/>
          </a:bodyPr>
          <a:lstStyle/>
          <a:p>
            <a:r>
              <a:rPr lang="en-US" dirty="0"/>
              <a:t>Includes handouts, slide decks, posters, etc.</a:t>
            </a:r>
          </a:p>
          <a:p>
            <a:r>
              <a:rPr lang="en-US" dirty="0"/>
              <a:t>Ensure materials are accessible</a:t>
            </a:r>
          </a:p>
          <a:p>
            <a:pPr lvl="1"/>
            <a:r>
              <a:rPr lang="en-US" dirty="0"/>
              <a:t>(regardless of an accommodation request)</a:t>
            </a:r>
          </a:p>
          <a:p>
            <a:r>
              <a:rPr lang="en-US" dirty="0"/>
              <a:t>Be prepared to provide event materials early and in alternative formats</a:t>
            </a:r>
          </a:p>
          <a:p>
            <a:pPr lvl="1"/>
            <a:r>
              <a:rPr lang="en-US" dirty="0"/>
              <a:t>Digitally, Large print, Braille, etc.</a:t>
            </a:r>
          </a:p>
          <a:p>
            <a:r>
              <a:rPr lang="en-US" dirty="0"/>
              <a:t>Consider possible alternatives for the event’s activities</a:t>
            </a:r>
          </a:p>
        </p:txBody>
      </p:sp>
      <p:pic>
        <p:nvPicPr>
          <p:cNvPr id="6" name="Picture 5" descr="A group of people sitting around a table working on a craft project.">
            <a:extLst>
              <a:ext uri="{FF2B5EF4-FFF2-40B4-BE49-F238E27FC236}">
                <a16:creationId xmlns:a16="http://schemas.microsoft.com/office/drawing/2014/main" id="{C241A72F-AB76-1E11-1751-EB2CC05C3A0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610600" y="2401007"/>
            <a:ext cx="2743200" cy="2464547"/>
          </a:xfrm>
          <a:prstGeom prst="roundRect">
            <a:avLst>
              <a:gd name="adj" fmla="val 2103"/>
            </a:avLst>
          </a:prstGeom>
        </p:spPr>
      </p:pic>
      <p:sp>
        <p:nvSpPr>
          <p:cNvPr id="4" name="Slide Number Placeholder 3">
            <a:extLst>
              <a:ext uri="{FF2B5EF4-FFF2-40B4-BE49-F238E27FC236}">
                <a16:creationId xmlns:a16="http://schemas.microsoft.com/office/drawing/2014/main" id="{C28BAC49-366B-307F-5DC5-CA9519AA14AE}"/>
              </a:ext>
            </a:extLst>
          </p:cNvPr>
          <p:cNvSpPr>
            <a:spLocks noGrp="1"/>
          </p:cNvSpPr>
          <p:nvPr>
            <p:ph type="sldNum" sz="quarter" idx="12"/>
          </p:nvPr>
        </p:nvSpPr>
        <p:spPr/>
        <p:txBody>
          <a:bodyPr/>
          <a:lstStyle/>
          <a:p>
            <a:fld id="{330EA680-D336-4FF7-8B7A-9848BB0A1C32}" type="slidenum">
              <a:rPr lang="en-US" smtClean="0"/>
              <a:t>26</a:t>
            </a:fld>
            <a:endParaRPr lang="en-US"/>
          </a:p>
        </p:txBody>
      </p:sp>
    </p:spTree>
    <p:extLst>
      <p:ext uri="{BB962C8B-B14F-4D97-AF65-F5344CB8AC3E}">
        <p14:creationId xmlns:p14="http://schemas.microsoft.com/office/powerpoint/2010/main" val="3219241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DCB9B-2895-DD1B-F73B-413FFEE96913}"/>
              </a:ext>
            </a:extLst>
          </p:cNvPr>
          <p:cNvSpPr>
            <a:spLocks noGrp="1"/>
          </p:cNvSpPr>
          <p:nvPr>
            <p:ph type="title"/>
          </p:nvPr>
        </p:nvSpPr>
        <p:spPr/>
        <p:txBody>
          <a:bodyPr/>
          <a:lstStyle/>
          <a:p>
            <a:r>
              <a:rPr lang="en-US"/>
              <a:t>Service Animals</a:t>
            </a:r>
          </a:p>
        </p:txBody>
      </p:sp>
      <p:sp>
        <p:nvSpPr>
          <p:cNvPr id="3" name="Content Placeholder 2">
            <a:extLst>
              <a:ext uri="{FF2B5EF4-FFF2-40B4-BE49-F238E27FC236}">
                <a16:creationId xmlns:a16="http://schemas.microsoft.com/office/drawing/2014/main" id="{A7A3009D-D754-DECF-5B87-B4FFC6B773AF}"/>
              </a:ext>
            </a:extLst>
          </p:cNvPr>
          <p:cNvSpPr>
            <a:spLocks noGrp="1"/>
          </p:cNvSpPr>
          <p:nvPr>
            <p:ph idx="1"/>
          </p:nvPr>
        </p:nvSpPr>
        <p:spPr/>
        <p:txBody>
          <a:bodyPr vert="horz" lIns="91440" tIns="45720" rIns="91440" bIns="45720" rtlCol="0" anchor="t">
            <a:normAutofit/>
          </a:bodyPr>
          <a:lstStyle/>
          <a:p>
            <a:r>
              <a:rPr lang="en-US" dirty="0">
                <a:latin typeface="Aptos"/>
              </a:rPr>
              <a:t>Dogs (or miniature horses) that are individually trained to do work or perform tasks for people with disabilities.</a:t>
            </a:r>
            <a:endParaRPr lang="en-US" dirty="0"/>
          </a:p>
          <a:p>
            <a:r>
              <a:rPr lang="en-US" dirty="0">
                <a:latin typeface="Aptos"/>
              </a:rPr>
              <a:t>Service animal attendance does not need to be known in advance</a:t>
            </a:r>
            <a:endParaRPr lang="en-US" dirty="0"/>
          </a:p>
          <a:p>
            <a:r>
              <a:rPr lang="en-US" dirty="0">
                <a:latin typeface="Aptos"/>
              </a:rPr>
              <a:t>Provide sufficient floor space around seating and accessible toileting and watering facilities nearby</a:t>
            </a:r>
            <a:endParaRPr lang="en-US" dirty="0"/>
          </a:p>
          <a:p>
            <a:endParaRPr lang="en-US" dirty="0">
              <a:latin typeface="Aptos"/>
            </a:endParaRPr>
          </a:p>
          <a:p>
            <a:endParaRPr lang="en-US" dirty="0"/>
          </a:p>
        </p:txBody>
      </p:sp>
      <p:pic>
        <p:nvPicPr>
          <p:cNvPr id="5" name="Picture 4" descr="Four service animal dogs lying on the floor.">
            <a:extLst>
              <a:ext uri="{FF2B5EF4-FFF2-40B4-BE49-F238E27FC236}">
                <a16:creationId xmlns:a16="http://schemas.microsoft.com/office/drawing/2014/main" id="{3D0D38CB-6D20-5159-2134-6DC883EF18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842289" y="4445540"/>
            <a:ext cx="6507422" cy="1731423"/>
          </a:xfrm>
          <a:prstGeom prst="roundRect">
            <a:avLst>
              <a:gd name="adj" fmla="val 6431"/>
            </a:avLst>
          </a:prstGeom>
        </p:spPr>
      </p:pic>
      <p:sp>
        <p:nvSpPr>
          <p:cNvPr id="6" name="Slide Number Placeholder 5">
            <a:extLst>
              <a:ext uri="{FF2B5EF4-FFF2-40B4-BE49-F238E27FC236}">
                <a16:creationId xmlns:a16="http://schemas.microsoft.com/office/drawing/2014/main" id="{2872A22F-5B8F-200F-9EE2-049BB5E7541B}"/>
              </a:ext>
            </a:extLst>
          </p:cNvPr>
          <p:cNvSpPr>
            <a:spLocks noGrp="1"/>
          </p:cNvSpPr>
          <p:nvPr>
            <p:ph type="sldNum" sz="quarter" idx="12"/>
          </p:nvPr>
        </p:nvSpPr>
        <p:spPr/>
        <p:txBody>
          <a:bodyPr/>
          <a:lstStyle/>
          <a:p>
            <a:fld id="{330EA680-D336-4FF7-8B7A-9848BB0A1C32}" type="slidenum">
              <a:rPr lang="en-US" smtClean="0"/>
              <a:t>27</a:t>
            </a:fld>
            <a:endParaRPr lang="en-US"/>
          </a:p>
        </p:txBody>
      </p:sp>
    </p:spTree>
    <p:extLst>
      <p:ext uri="{BB962C8B-B14F-4D97-AF65-F5344CB8AC3E}">
        <p14:creationId xmlns:p14="http://schemas.microsoft.com/office/powerpoint/2010/main" val="1103949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2746A-5DD9-D68C-5251-1806D1BF23D3}"/>
              </a:ext>
            </a:extLst>
          </p:cNvPr>
          <p:cNvSpPr>
            <a:spLocks noGrp="1"/>
          </p:cNvSpPr>
          <p:nvPr>
            <p:ph type="title"/>
          </p:nvPr>
        </p:nvSpPr>
        <p:spPr/>
        <p:txBody>
          <a:bodyPr/>
          <a:lstStyle/>
          <a:p>
            <a:r>
              <a:rPr lang="en-US" dirty="0"/>
              <a:t>Other Accommodations</a:t>
            </a:r>
          </a:p>
        </p:txBody>
      </p:sp>
      <p:sp>
        <p:nvSpPr>
          <p:cNvPr id="3" name="Content Placeholder 2">
            <a:extLst>
              <a:ext uri="{FF2B5EF4-FFF2-40B4-BE49-F238E27FC236}">
                <a16:creationId xmlns:a16="http://schemas.microsoft.com/office/drawing/2014/main" id="{B0ED0A8E-D665-1195-0683-8FF3DFC37CF8}"/>
              </a:ext>
            </a:extLst>
          </p:cNvPr>
          <p:cNvSpPr>
            <a:spLocks noGrp="1"/>
          </p:cNvSpPr>
          <p:nvPr>
            <p:ph idx="1"/>
          </p:nvPr>
        </p:nvSpPr>
        <p:spPr>
          <a:xfrm>
            <a:off x="838201" y="1825625"/>
            <a:ext cx="6574276" cy="4351338"/>
          </a:xfrm>
        </p:spPr>
        <p:txBody>
          <a:bodyPr vert="horz" lIns="91440" tIns="45720" rIns="91440" bIns="45720" rtlCol="0" anchor="t">
            <a:normAutofit fontScale="92500" lnSpcReduction="10000"/>
          </a:bodyPr>
          <a:lstStyle/>
          <a:p>
            <a:r>
              <a:rPr lang="en-US" dirty="0"/>
              <a:t>Food</a:t>
            </a:r>
          </a:p>
          <a:p>
            <a:pPr lvl="1"/>
            <a:r>
              <a:rPr lang="en-US" dirty="0"/>
              <a:t>Clearly label all food, avoid common allergens, and try to limit cross contamination</a:t>
            </a:r>
          </a:p>
          <a:p>
            <a:pPr lvl="1"/>
            <a:r>
              <a:rPr lang="en-US" dirty="0"/>
              <a:t>Have attendants available if using self-serve style food</a:t>
            </a:r>
          </a:p>
          <a:p>
            <a:r>
              <a:rPr lang="en-US" dirty="0"/>
              <a:t>Sensory</a:t>
            </a:r>
          </a:p>
          <a:p>
            <a:pPr lvl="1"/>
            <a:r>
              <a:rPr lang="en-US" dirty="0"/>
              <a:t>Notify participants if event will have flashing lights or loud sounds</a:t>
            </a:r>
          </a:p>
          <a:p>
            <a:pPr lvl="1"/>
            <a:r>
              <a:rPr lang="en-US" dirty="0"/>
              <a:t>Motion sickness, including simulation motion (VR and other multimedia)</a:t>
            </a:r>
          </a:p>
          <a:p>
            <a:pPr lvl="1"/>
            <a:r>
              <a:rPr lang="en-US" dirty="0"/>
              <a:t>If possible, provide a quiet break space or reflection room</a:t>
            </a:r>
          </a:p>
          <a:p>
            <a:r>
              <a:rPr lang="en-US" dirty="0"/>
              <a:t>Chemical Sensitivity</a:t>
            </a:r>
          </a:p>
        </p:txBody>
      </p:sp>
      <p:pic>
        <p:nvPicPr>
          <p:cNvPr id="6" name="Picture 5" descr="A person holding a tray of donuts">
            <a:extLst>
              <a:ext uri="{FF2B5EF4-FFF2-40B4-BE49-F238E27FC236}">
                <a16:creationId xmlns:a16="http://schemas.microsoft.com/office/drawing/2014/main" id="{36DD47E0-6452-5959-0635-53136B9CCB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9403" y="2243915"/>
            <a:ext cx="3474396" cy="3474396"/>
          </a:xfrm>
          <a:prstGeom prst="roundRect">
            <a:avLst>
              <a:gd name="adj" fmla="val 2108"/>
            </a:avLst>
          </a:prstGeom>
        </p:spPr>
      </p:pic>
      <p:sp>
        <p:nvSpPr>
          <p:cNvPr id="4" name="Slide Number Placeholder 3">
            <a:extLst>
              <a:ext uri="{FF2B5EF4-FFF2-40B4-BE49-F238E27FC236}">
                <a16:creationId xmlns:a16="http://schemas.microsoft.com/office/drawing/2014/main" id="{EF316640-33FA-9F93-EB24-B3061F34D726}"/>
              </a:ext>
            </a:extLst>
          </p:cNvPr>
          <p:cNvSpPr>
            <a:spLocks noGrp="1"/>
          </p:cNvSpPr>
          <p:nvPr>
            <p:ph type="sldNum" sz="quarter" idx="12"/>
          </p:nvPr>
        </p:nvSpPr>
        <p:spPr/>
        <p:txBody>
          <a:bodyPr/>
          <a:lstStyle/>
          <a:p>
            <a:fld id="{330EA680-D336-4FF7-8B7A-9848BB0A1C32}" type="slidenum">
              <a:rPr lang="en-US" smtClean="0"/>
              <a:t>28</a:t>
            </a:fld>
            <a:endParaRPr lang="en-US"/>
          </a:p>
        </p:txBody>
      </p:sp>
    </p:spTree>
    <p:extLst>
      <p:ext uri="{BB962C8B-B14F-4D97-AF65-F5344CB8AC3E}">
        <p14:creationId xmlns:p14="http://schemas.microsoft.com/office/powerpoint/2010/main" val="2487047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60869-B2E7-C61C-7927-67F48F004363}"/>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6E2F3BD7-1B63-11AE-8865-A136FF0C9BE8}"/>
              </a:ext>
            </a:extLst>
          </p:cNvPr>
          <p:cNvSpPr>
            <a:spLocks noGrp="1"/>
          </p:cNvSpPr>
          <p:nvPr>
            <p:ph idx="1"/>
          </p:nvPr>
        </p:nvSpPr>
        <p:spPr/>
        <p:txBody>
          <a:bodyPr vert="horz" lIns="91440" tIns="45720" rIns="91440" bIns="45720" rtlCol="0" anchor="t">
            <a:normAutofit/>
          </a:bodyPr>
          <a:lstStyle/>
          <a:p>
            <a:pPr marL="514350" indent="-514350">
              <a:spcBef>
                <a:spcPts val="3000"/>
              </a:spcBef>
              <a:buAutoNum type="arabicPeriod"/>
            </a:pPr>
            <a:r>
              <a:rPr lang="en-US" dirty="0"/>
              <a:t>Choose an accessible venue.</a:t>
            </a:r>
          </a:p>
          <a:p>
            <a:pPr marL="514350" indent="-514350">
              <a:spcBef>
                <a:spcPts val="3000"/>
              </a:spcBef>
              <a:buAutoNum type="arabicPeriod"/>
            </a:pPr>
            <a:r>
              <a:rPr lang="en-US" dirty="0"/>
              <a:t>Ensure accessible event promotion and registration.</a:t>
            </a:r>
          </a:p>
          <a:p>
            <a:pPr marL="514350" indent="-514350">
              <a:spcBef>
                <a:spcPts val="3000"/>
              </a:spcBef>
              <a:buAutoNum type="arabicPeriod"/>
            </a:pPr>
            <a:r>
              <a:rPr lang="en-US" dirty="0"/>
              <a:t>Make it easy to request accommodations.</a:t>
            </a:r>
          </a:p>
          <a:p>
            <a:pPr marL="514350" indent="-514350">
              <a:spcBef>
                <a:spcPts val="3000"/>
              </a:spcBef>
              <a:buAutoNum type="arabicPeriod"/>
            </a:pPr>
            <a:r>
              <a:rPr lang="en-US" dirty="0"/>
              <a:t>Be prepared for accommodation requests.</a:t>
            </a:r>
          </a:p>
          <a:p>
            <a:pPr marL="514350" indent="-514350">
              <a:spcBef>
                <a:spcPts val="3000"/>
              </a:spcBef>
              <a:buAutoNum type="arabicPeriod"/>
            </a:pPr>
            <a:r>
              <a:rPr lang="en-US" dirty="0"/>
              <a:t>Think about how event's activities and materials will be used by people with disabilities and what modifications may be needed.</a:t>
            </a:r>
          </a:p>
        </p:txBody>
      </p:sp>
      <p:sp>
        <p:nvSpPr>
          <p:cNvPr id="4" name="Slide Number Placeholder 3">
            <a:extLst>
              <a:ext uri="{FF2B5EF4-FFF2-40B4-BE49-F238E27FC236}">
                <a16:creationId xmlns:a16="http://schemas.microsoft.com/office/drawing/2014/main" id="{9ADE40A0-9368-9938-663A-BDE945D8DDA0}"/>
              </a:ext>
            </a:extLst>
          </p:cNvPr>
          <p:cNvSpPr>
            <a:spLocks noGrp="1"/>
          </p:cNvSpPr>
          <p:nvPr>
            <p:ph type="sldNum" sz="quarter" idx="12"/>
          </p:nvPr>
        </p:nvSpPr>
        <p:spPr/>
        <p:txBody>
          <a:bodyPr/>
          <a:lstStyle/>
          <a:p>
            <a:fld id="{330EA680-D336-4FF7-8B7A-9848BB0A1C32}" type="slidenum">
              <a:rPr lang="en-US" smtClean="0"/>
              <a:t>29</a:t>
            </a:fld>
            <a:endParaRPr lang="en-US"/>
          </a:p>
        </p:txBody>
      </p:sp>
    </p:spTree>
    <p:extLst>
      <p:ext uri="{BB962C8B-B14F-4D97-AF65-F5344CB8AC3E}">
        <p14:creationId xmlns:p14="http://schemas.microsoft.com/office/powerpoint/2010/main" val="125395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17DF9-FF47-693A-20EE-852B199E38B7}"/>
              </a:ext>
            </a:extLst>
          </p:cNvPr>
          <p:cNvSpPr>
            <a:spLocks noGrp="1"/>
          </p:cNvSpPr>
          <p:nvPr>
            <p:ph type="title"/>
          </p:nvPr>
        </p:nvSpPr>
        <p:spPr/>
        <p:txBody>
          <a:bodyPr/>
          <a:lstStyle/>
          <a:p>
            <a:r>
              <a:rPr lang="en-US" dirty="0"/>
              <a:t>MSU Libraries Accessibility</a:t>
            </a:r>
          </a:p>
        </p:txBody>
      </p:sp>
      <p:sp>
        <p:nvSpPr>
          <p:cNvPr id="3" name="Content Placeholder 2">
            <a:extLst>
              <a:ext uri="{FF2B5EF4-FFF2-40B4-BE49-F238E27FC236}">
                <a16:creationId xmlns:a16="http://schemas.microsoft.com/office/drawing/2014/main" id="{4FC1E265-67B7-CE4C-F7F8-7133E52E5040}"/>
              </a:ext>
            </a:extLst>
          </p:cNvPr>
          <p:cNvSpPr>
            <a:spLocks noGrp="1"/>
          </p:cNvSpPr>
          <p:nvPr>
            <p:ph idx="1"/>
          </p:nvPr>
        </p:nvSpPr>
        <p:spPr/>
        <p:txBody>
          <a:bodyPr vert="horz" lIns="91440" tIns="45720" rIns="91440" bIns="45720" rtlCol="0" anchor="t">
            <a:normAutofit/>
          </a:bodyPr>
          <a:lstStyle/>
          <a:p>
            <a:r>
              <a:rPr lang="en-US" dirty="0"/>
              <a:t>Accessibility is a core value of the MSU Libraries</a:t>
            </a:r>
            <a:endParaRPr lang="en-US" dirty="0">
              <a:highlight>
                <a:srgbClr val="FF0000"/>
              </a:highlight>
            </a:endParaRPr>
          </a:p>
          <a:p>
            <a:r>
              <a:rPr lang="en-US" dirty="0">
                <a:ea typeface="+mn-lt"/>
                <a:cs typeface="+mn-lt"/>
                <a:hlinkClick r:id="rId2"/>
              </a:rPr>
              <a:t>MSU Libraries Strategic Plan</a:t>
            </a:r>
            <a:endParaRPr lang="en-US" dirty="0">
              <a:ea typeface="+mn-lt"/>
              <a:cs typeface="+mn-lt"/>
            </a:endParaRPr>
          </a:p>
          <a:p>
            <a:pPr lvl="1"/>
            <a:r>
              <a:rPr lang="en-US" dirty="0"/>
              <a:t>Vision: </a:t>
            </a:r>
            <a:r>
              <a:rPr lang="en-US" dirty="0">
                <a:ea typeface="+mn-lt"/>
                <a:cs typeface="+mn-lt"/>
              </a:rPr>
              <a:t>“The Libraries promote equal access to information and spaces for all. We lead meaningful initiatives in </a:t>
            </a:r>
            <a:r>
              <a:rPr lang="en-US" b="1" dirty="0">
                <a:ea typeface="+mn-lt"/>
                <a:cs typeface="+mn-lt"/>
              </a:rPr>
              <a:t>accessibility</a:t>
            </a:r>
            <a:r>
              <a:rPr lang="en-US" dirty="0">
                <a:ea typeface="+mn-lt"/>
                <a:cs typeface="+mn-lt"/>
              </a:rPr>
              <a:t>, diversity, equity, and inclusion.” </a:t>
            </a:r>
          </a:p>
          <a:p>
            <a:pPr lvl="1"/>
            <a:r>
              <a:rPr lang="en-US" dirty="0"/>
              <a:t>Inclusivity Core Value: </a:t>
            </a:r>
            <a:r>
              <a:rPr lang="en-US" dirty="0">
                <a:ea typeface="+mn-lt"/>
                <a:cs typeface="+mn-lt"/>
              </a:rPr>
              <a:t>“We provide welcoming spaces where everyone can work, discover, and create. We advance </a:t>
            </a:r>
            <a:r>
              <a:rPr lang="en-US" b="1" dirty="0">
                <a:ea typeface="+mn-lt"/>
                <a:cs typeface="+mn-lt"/>
              </a:rPr>
              <a:t>accessibility</a:t>
            </a:r>
            <a:r>
              <a:rPr lang="en-US" dirty="0">
                <a:ea typeface="+mn-lt"/>
                <a:cs typeface="+mn-lt"/>
              </a:rPr>
              <a:t>, diversity, equity, and inclusion in our workplace and in the services and resources we provide.”</a:t>
            </a:r>
          </a:p>
        </p:txBody>
      </p:sp>
      <p:sp>
        <p:nvSpPr>
          <p:cNvPr id="4" name="Slide Number Placeholder 3">
            <a:extLst>
              <a:ext uri="{FF2B5EF4-FFF2-40B4-BE49-F238E27FC236}">
                <a16:creationId xmlns:a16="http://schemas.microsoft.com/office/drawing/2014/main" id="{E177A1E3-67C2-02BB-37FB-5B3EDC04AFC0}"/>
              </a:ext>
            </a:extLst>
          </p:cNvPr>
          <p:cNvSpPr>
            <a:spLocks noGrp="1"/>
          </p:cNvSpPr>
          <p:nvPr>
            <p:ph type="sldNum" sz="quarter" idx="12"/>
          </p:nvPr>
        </p:nvSpPr>
        <p:spPr/>
        <p:txBody>
          <a:bodyPr/>
          <a:lstStyle/>
          <a:p>
            <a:fld id="{330EA680-D336-4FF7-8B7A-9848BB0A1C32}" type="slidenum">
              <a:rPr lang="en-US" smtClean="0"/>
              <a:t>3</a:t>
            </a:fld>
            <a:endParaRPr lang="en-US"/>
          </a:p>
        </p:txBody>
      </p:sp>
    </p:spTree>
    <p:extLst>
      <p:ext uri="{BB962C8B-B14F-4D97-AF65-F5344CB8AC3E}">
        <p14:creationId xmlns:p14="http://schemas.microsoft.com/office/powerpoint/2010/main" val="3342927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F824E-8DED-669A-8F7B-63E8E4742B3C}"/>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FDAD7F46-22DE-054A-5144-C9FBDD21B7C3}"/>
              </a:ext>
            </a:extLst>
          </p:cNvPr>
          <p:cNvSpPr>
            <a:spLocks noGrp="1"/>
          </p:cNvSpPr>
          <p:nvPr>
            <p:ph idx="1"/>
          </p:nvPr>
        </p:nvSpPr>
        <p:spPr/>
        <p:txBody>
          <a:bodyPr vert="horz" lIns="91440" tIns="45720" rIns="91440" bIns="45720" rtlCol="0" anchor="t">
            <a:normAutofit lnSpcReduction="10000"/>
          </a:bodyPr>
          <a:lstStyle/>
          <a:p>
            <a:pPr>
              <a:spcBef>
                <a:spcPts val="2400"/>
              </a:spcBef>
            </a:pPr>
            <a:r>
              <a:rPr lang="en-US" b="1" dirty="0">
                <a:hlinkClick r:id="rId2"/>
              </a:rPr>
              <a:t>MSU ADA office events accessibility document (Word Doc)</a:t>
            </a:r>
            <a:endParaRPr lang="en-US" b="1" dirty="0"/>
          </a:p>
          <a:p>
            <a:pPr>
              <a:spcBef>
                <a:spcPts val="2400"/>
              </a:spcBef>
            </a:pPr>
            <a:r>
              <a:rPr lang="en-US" dirty="0">
                <a:hlinkClick r:id="rId3"/>
              </a:rPr>
              <a:t>MSU Libraries Events accessibility checklist</a:t>
            </a:r>
            <a:endParaRPr lang="en-US" dirty="0"/>
          </a:p>
          <a:p>
            <a:pPr>
              <a:spcBef>
                <a:spcPts val="2400"/>
              </a:spcBef>
            </a:pPr>
            <a:r>
              <a:rPr lang="en-US" dirty="0">
                <a:hlinkClick r:id="rId4"/>
              </a:rPr>
              <a:t>MSU Digital Accessibility Site</a:t>
            </a:r>
            <a:endParaRPr lang="en-US" dirty="0"/>
          </a:p>
          <a:p>
            <a:pPr>
              <a:spcBef>
                <a:spcPts val="2400"/>
              </a:spcBef>
            </a:pPr>
            <a:r>
              <a:rPr lang="en-US" dirty="0">
                <a:hlinkClick r:id="rId5"/>
              </a:rPr>
              <a:t>MSU's ADA/Section 504 Coordinator</a:t>
            </a:r>
          </a:p>
          <a:p>
            <a:pPr lvl="1">
              <a:spcBef>
                <a:spcPts val="1200"/>
              </a:spcBef>
            </a:pPr>
            <a:r>
              <a:rPr lang="en-US" dirty="0">
                <a:hlinkClick r:id="rId6"/>
              </a:rPr>
              <a:t>Disability &amp; Reasonable Accommodation Policy</a:t>
            </a:r>
            <a:endParaRPr lang="en-US" dirty="0"/>
          </a:p>
          <a:p>
            <a:pPr>
              <a:spcBef>
                <a:spcPts val="2400"/>
              </a:spcBef>
            </a:pPr>
            <a:r>
              <a:rPr lang="en-US" dirty="0">
                <a:hlinkClick r:id="rId7"/>
              </a:rPr>
              <a:t>Resource Center for Persons with Disabilities (RCPD)</a:t>
            </a:r>
            <a:endParaRPr lang="en-US" dirty="0"/>
          </a:p>
          <a:p>
            <a:pPr lvl="1">
              <a:spcBef>
                <a:spcPts val="1200"/>
              </a:spcBef>
            </a:pPr>
            <a:r>
              <a:rPr lang="en-US" dirty="0">
                <a:hlinkClick r:id="rId8"/>
              </a:rPr>
              <a:t>RCPD's Supporting Spartans with Disabilities in Registered Student Organizations (YouTube)</a:t>
            </a:r>
            <a:endParaRPr lang="en-US" dirty="0"/>
          </a:p>
        </p:txBody>
      </p:sp>
      <p:sp>
        <p:nvSpPr>
          <p:cNvPr id="4" name="Slide Number Placeholder 3">
            <a:extLst>
              <a:ext uri="{FF2B5EF4-FFF2-40B4-BE49-F238E27FC236}">
                <a16:creationId xmlns:a16="http://schemas.microsoft.com/office/drawing/2014/main" id="{4C7D07B1-F09B-6AF9-6128-0CC583483BBF}"/>
              </a:ext>
            </a:extLst>
          </p:cNvPr>
          <p:cNvSpPr>
            <a:spLocks noGrp="1"/>
          </p:cNvSpPr>
          <p:nvPr>
            <p:ph type="sldNum" sz="quarter" idx="12"/>
          </p:nvPr>
        </p:nvSpPr>
        <p:spPr/>
        <p:txBody>
          <a:bodyPr/>
          <a:lstStyle/>
          <a:p>
            <a:fld id="{330EA680-D336-4FF7-8B7A-9848BB0A1C32}" type="slidenum">
              <a:rPr lang="en-US" smtClean="0"/>
              <a:t>30</a:t>
            </a:fld>
            <a:endParaRPr lang="en-US"/>
          </a:p>
        </p:txBody>
      </p:sp>
    </p:spTree>
    <p:extLst>
      <p:ext uri="{BB962C8B-B14F-4D97-AF65-F5344CB8AC3E}">
        <p14:creationId xmlns:p14="http://schemas.microsoft.com/office/powerpoint/2010/main" val="1604094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DDF5-C505-7DFF-D9AB-3BA52123245C}"/>
              </a:ext>
            </a:extLst>
          </p:cNvPr>
          <p:cNvSpPr>
            <a:spLocks noGrp="1"/>
          </p:cNvSpPr>
          <p:nvPr>
            <p:ph type="title"/>
          </p:nvPr>
        </p:nvSpPr>
        <p:spPr>
          <a:xfrm>
            <a:off x="831850" y="1709738"/>
            <a:ext cx="10515600" cy="2852737"/>
          </a:xfrm>
        </p:spPr>
        <p:txBody>
          <a:bodyPr/>
          <a:lstStyle/>
          <a:p>
            <a:r>
              <a:rPr lang="en-US" dirty="0"/>
              <a:t>Questions?</a:t>
            </a:r>
          </a:p>
        </p:txBody>
      </p:sp>
      <p:sp>
        <p:nvSpPr>
          <p:cNvPr id="3" name="Content Placeholder 2">
            <a:extLst>
              <a:ext uri="{FF2B5EF4-FFF2-40B4-BE49-F238E27FC236}">
                <a16:creationId xmlns:a16="http://schemas.microsoft.com/office/drawing/2014/main" id="{A4BCE6B0-C1F7-78B1-7A8C-236831D01E8E}"/>
              </a:ext>
            </a:extLst>
          </p:cNvPr>
          <p:cNvSpPr>
            <a:spLocks noGrp="1"/>
          </p:cNvSpPr>
          <p:nvPr>
            <p:ph type="body" idx="1"/>
          </p:nvPr>
        </p:nvSpPr>
        <p:spPr>
          <a:xfrm>
            <a:off x="831850" y="4589463"/>
            <a:ext cx="10515600" cy="1500187"/>
          </a:xfrm>
        </p:spPr>
        <p:txBody>
          <a:bodyPr vert="horz" lIns="91440" tIns="45720" rIns="91440" bIns="45720" rtlCol="0" anchor="t">
            <a:normAutofit/>
          </a:bodyPr>
          <a:lstStyle/>
          <a:p>
            <a:r>
              <a:rPr lang="en-US" dirty="0"/>
              <a:t>You can also email us: </a:t>
            </a:r>
            <a:r>
              <a:rPr lang="en-US" dirty="0">
                <a:solidFill>
                  <a:srgbClr val="0A875F"/>
                </a:solidFill>
                <a:hlinkClick r:id="rId2">
                  <a:extLst>
                    <a:ext uri="{A12FA001-AC4F-418D-AE19-62706E023703}">
                      <ahyp:hlinkClr xmlns:ahyp="http://schemas.microsoft.com/office/drawing/2018/hyperlinkcolor" val="tx"/>
                    </a:ext>
                  </a:extLst>
                </a:hlinkClick>
              </a:rPr>
              <a:t>LIB.DL.Accessibility@msu.edu</a:t>
            </a:r>
            <a:endParaRPr lang="en-US" dirty="0">
              <a:solidFill>
                <a:srgbClr val="0A875F"/>
              </a:solidFill>
            </a:endParaRPr>
          </a:p>
        </p:txBody>
      </p:sp>
      <p:sp>
        <p:nvSpPr>
          <p:cNvPr id="4" name="Slide Number Placeholder 3">
            <a:extLst>
              <a:ext uri="{FF2B5EF4-FFF2-40B4-BE49-F238E27FC236}">
                <a16:creationId xmlns:a16="http://schemas.microsoft.com/office/drawing/2014/main" id="{416E7FDB-789E-A59E-0A70-30507732DE51}"/>
              </a:ext>
            </a:extLst>
          </p:cNvPr>
          <p:cNvSpPr>
            <a:spLocks noGrp="1"/>
          </p:cNvSpPr>
          <p:nvPr>
            <p:ph type="sldNum" sz="quarter" idx="12"/>
          </p:nvPr>
        </p:nvSpPr>
        <p:spPr>
          <a:xfrm>
            <a:off x="8610600" y="6356350"/>
            <a:ext cx="2743200" cy="365125"/>
          </a:xfrm>
        </p:spPr>
        <p:txBody>
          <a:bodyPr/>
          <a:lstStyle/>
          <a:p>
            <a:fld id="{330EA680-D336-4FF7-8B7A-9848BB0A1C32}" type="slidenum">
              <a:rPr lang="en-US" smtClean="0"/>
              <a:pPr/>
              <a:t>31</a:t>
            </a:fld>
            <a:endParaRPr lang="en-US"/>
          </a:p>
        </p:txBody>
      </p:sp>
    </p:spTree>
    <p:extLst>
      <p:ext uri="{BB962C8B-B14F-4D97-AF65-F5344CB8AC3E}">
        <p14:creationId xmlns:p14="http://schemas.microsoft.com/office/powerpoint/2010/main" val="3030919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17DF9-FF47-693A-20EE-852B199E38B7}"/>
              </a:ext>
            </a:extLst>
          </p:cNvPr>
          <p:cNvSpPr>
            <a:spLocks noGrp="1"/>
          </p:cNvSpPr>
          <p:nvPr>
            <p:ph type="title"/>
          </p:nvPr>
        </p:nvSpPr>
        <p:spPr/>
        <p:txBody>
          <a:bodyPr>
            <a:normAutofit/>
          </a:bodyPr>
          <a:lstStyle/>
          <a:p>
            <a:r>
              <a:rPr lang="en-US" sz="4000" dirty="0"/>
              <a:t>MSU Libraries Accessibility Unit &amp; Services</a:t>
            </a:r>
          </a:p>
        </p:txBody>
      </p:sp>
      <p:sp>
        <p:nvSpPr>
          <p:cNvPr id="3" name="Content Placeholder 2">
            <a:extLst>
              <a:ext uri="{FF2B5EF4-FFF2-40B4-BE49-F238E27FC236}">
                <a16:creationId xmlns:a16="http://schemas.microsoft.com/office/drawing/2014/main" id="{4FC1E265-67B7-CE4C-F7F8-7133E52E5040}"/>
              </a:ext>
            </a:extLst>
          </p:cNvPr>
          <p:cNvSpPr>
            <a:spLocks noGrp="1"/>
          </p:cNvSpPr>
          <p:nvPr>
            <p:ph idx="1"/>
          </p:nvPr>
        </p:nvSpPr>
        <p:spPr/>
        <p:txBody>
          <a:bodyPr vert="horz" lIns="91440" tIns="45720" rIns="91440" bIns="45720" rtlCol="0" anchor="t">
            <a:normAutofit/>
          </a:bodyPr>
          <a:lstStyle/>
          <a:p>
            <a:r>
              <a:rPr lang="en-US" dirty="0"/>
              <a:t>MSU Libraries Accessibility Unit</a:t>
            </a:r>
          </a:p>
          <a:p>
            <a:pPr lvl="1"/>
            <a:r>
              <a:rPr lang="en-US" dirty="0">
                <a:hlinkClick r:id="rId2"/>
              </a:rPr>
              <a:t>lib.msu.edu/accessibility</a:t>
            </a:r>
            <a:endParaRPr lang="en-US" dirty="0"/>
          </a:p>
          <a:p>
            <a:pPr lvl="1"/>
            <a:r>
              <a:rPr lang="en-US" dirty="0">
                <a:hlinkClick r:id="rId3"/>
              </a:rPr>
              <a:t>LIB.DL.Accessibility@msu.edu</a:t>
            </a:r>
          </a:p>
          <a:p>
            <a:r>
              <a:rPr lang="en-US" dirty="0"/>
              <a:t>Have many accessibility resources &amp; services</a:t>
            </a:r>
          </a:p>
          <a:p>
            <a:pPr lvl="1"/>
            <a:r>
              <a:rPr lang="en-US" dirty="0"/>
              <a:t>Accessibility training, remediation service, collections/e-resources/OER, Assistive Technology Center, UX/website integration, &amp; more!</a:t>
            </a:r>
          </a:p>
          <a:p>
            <a:r>
              <a:rPr lang="en-US" dirty="0"/>
              <a:t>We incorporate accessibility into other units/areas</a:t>
            </a:r>
          </a:p>
          <a:p>
            <a:pPr lvl="1"/>
            <a:r>
              <a:rPr lang="en-US" dirty="0"/>
              <a:t>Events accessibility was one area of focus this past year</a:t>
            </a:r>
          </a:p>
        </p:txBody>
      </p:sp>
      <p:sp>
        <p:nvSpPr>
          <p:cNvPr id="4" name="Slide Number Placeholder 3">
            <a:extLst>
              <a:ext uri="{FF2B5EF4-FFF2-40B4-BE49-F238E27FC236}">
                <a16:creationId xmlns:a16="http://schemas.microsoft.com/office/drawing/2014/main" id="{826D00B8-1824-DCA4-414A-C940193E5B29}"/>
              </a:ext>
            </a:extLst>
          </p:cNvPr>
          <p:cNvSpPr>
            <a:spLocks noGrp="1"/>
          </p:cNvSpPr>
          <p:nvPr>
            <p:ph type="sldNum" sz="quarter" idx="12"/>
          </p:nvPr>
        </p:nvSpPr>
        <p:spPr/>
        <p:txBody>
          <a:bodyPr/>
          <a:lstStyle/>
          <a:p>
            <a:fld id="{330EA680-D336-4FF7-8B7A-9848BB0A1C32}" type="slidenum">
              <a:rPr lang="en-US" smtClean="0"/>
              <a:t>4</a:t>
            </a:fld>
            <a:endParaRPr lang="en-US"/>
          </a:p>
        </p:txBody>
      </p:sp>
    </p:spTree>
    <p:extLst>
      <p:ext uri="{BB962C8B-B14F-4D97-AF65-F5344CB8AC3E}">
        <p14:creationId xmlns:p14="http://schemas.microsoft.com/office/powerpoint/2010/main" val="4115847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05EAC-082C-D9FA-5287-1B5624227A04}"/>
              </a:ext>
            </a:extLst>
          </p:cNvPr>
          <p:cNvSpPr>
            <a:spLocks noGrp="1"/>
          </p:cNvSpPr>
          <p:nvPr>
            <p:ph type="title"/>
          </p:nvPr>
        </p:nvSpPr>
        <p:spPr/>
        <p:txBody>
          <a:bodyPr/>
          <a:lstStyle/>
          <a:p>
            <a:r>
              <a:rPr lang="en-US"/>
              <a:t>Why host accessible events?</a:t>
            </a:r>
          </a:p>
        </p:txBody>
      </p:sp>
      <p:sp>
        <p:nvSpPr>
          <p:cNvPr id="3" name="Content Placeholder 2">
            <a:extLst>
              <a:ext uri="{FF2B5EF4-FFF2-40B4-BE49-F238E27FC236}">
                <a16:creationId xmlns:a16="http://schemas.microsoft.com/office/drawing/2014/main" id="{8742EDD1-8B63-520C-2CE4-2FF606FA6F3B}"/>
              </a:ext>
            </a:extLst>
          </p:cNvPr>
          <p:cNvSpPr>
            <a:spLocks noGrp="1"/>
          </p:cNvSpPr>
          <p:nvPr>
            <p:ph idx="1"/>
          </p:nvPr>
        </p:nvSpPr>
        <p:spPr/>
        <p:txBody>
          <a:bodyPr vert="horz" lIns="91440" tIns="45720" rIns="91440" bIns="45720" rtlCol="0" anchor="t">
            <a:normAutofit/>
          </a:bodyPr>
          <a:lstStyle/>
          <a:p>
            <a:r>
              <a:rPr lang="en-US" dirty="0"/>
              <a:t>It’s the right thing to do</a:t>
            </a:r>
          </a:p>
          <a:p>
            <a:r>
              <a:rPr lang="en-US" dirty="0"/>
              <a:t>Enables events to have a larger and broader audience</a:t>
            </a:r>
          </a:p>
          <a:p>
            <a:r>
              <a:rPr lang="en-US" dirty="0"/>
              <a:t>Improving accessibility often improves the experience for everyone</a:t>
            </a:r>
          </a:p>
          <a:p>
            <a:r>
              <a:rPr lang="en-US" dirty="0"/>
              <a:t>It’s the law</a:t>
            </a:r>
          </a:p>
          <a:p>
            <a:endParaRPr lang="en-US" dirty="0"/>
          </a:p>
          <a:p>
            <a:r>
              <a:rPr lang="en-US" dirty="0"/>
              <a:t>27% of adults in the United States have some type of disability (CDC)</a:t>
            </a:r>
          </a:p>
          <a:p>
            <a:pPr lvl="1"/>
            <a:r>
              <a:rPr lang="en-US" dirty="0"/>
              <a:t>44% of adults age 65+ have some type of disability</a:t>
            </a:r>
          </a:p>
          <a:p>
            <a:endParaRPr lang="en-US" dirty="0"/>
          </a:p>
        </p:txBody>
      </p:sp>
      <p:sp>
        <p:nvSpPr>
          <p:cNvPr id="4" name="Slide Number Placeholder 3">
            <a:extLst>
              <a:ext uri="{FF2B5EF4-FFF2-40B4-BE49-F238E27FC236}">
                <a16:creationId xmlns:a16="http://schemas.microsoft.com/office/drawing/2014/main" id="{D1EA1FB5-B468-D095-52A7-6DF5471E700F}"/>
              </a:ext>
            </a:extLst>
          </p:cNvPr>
          <p:cNvSpPr>
            <a:spLocks noGrp="1"/>
          </p:cNvSpPr>
          <p:nvPr>
            <p:ph type="sldNum" sz="quarter" idx="12"/>
          </p:nvPr>
        </p:nvSpPr>
        <p:spPr/>
        <p:txBody>
          <a:bodyPr/>
          <a:lstStyle/>
          <a:p>
            <a:fld id="{330EA680-D336-4FF7-8B7A-9848BB0A1C32}" type="slidenum">
              <a:rPr lang="en-US" smtClean="0"/>
              <a:t>5</a:t>
            </a:fld>
            <a:endParaRPr lang="en-US"/>
          </a:p>
        </p:txBody>
      </p:sp>
    </p:spTree>
    <p:extLst>
      <p:ext uri="{BB962C8B-B14F-4D97-AF65-F5344CB8AC3E}">
        <p14:creationId xmlns:p14="http://schemas.microsoft.com/office/powerpoint/2010/main" val="1388307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141EE-0DBA-A34A-F6EB-FDDA75A4FD73}"/>
              </a:ext>
            </a:extLst>
          </p:cNvPr>
          <p:cNvSpPr>
            <a:spLocks noGrp="1"/>
          </p:cNvSpPr>
          <p:nvPr>
            <p:ph type="title"/>
          </p:nvPr>
        </p:nvSpPr>
        <p:spPr/>
        <p:txBody>
          <a:bodyPr/>
          <a:lstStyle/>
          <a:p>
            <a:r>
              <a:rPr lang="en-US"/>
              <a:t>Legal Obligations</a:t>
            </a:r>
          </a:p>
        </p:txBody>
      </p:sp>
      <p:sp>
        <p:nvSpPr>
          <p:cNvPr id="3" name="Content Placeholder 2">
            <a:extLst>
              <a:ext uri="{FF2B5EF4-FFF2-40B4-BE49-F238E27FC236}">
                <a16:creationId xmlns:a16="http://schemas.microsoft.com/office/drawing/2014/main" id="{DF43E65F-CCB1-A658-CDEF-5321A66D58F0}"/>
              </a:ext>
            </a:extLst>
          </p:cNvPr>
          <p:cNvSpPr>
            <a:spLocks noGrp="1"/>
          </p:cNvSpPr>
          <p:nvPr>
            <p:ph idx="1"/>
          </p:nvPr>
        </p:nvSpPr>
        <p:spPr/>
        <p:txBody>
          <a:bodyPr vert="horz" lIns="91440" tIns="45720" rIns="91440" bIns="45720" rtlCol="0" anchor="t">
            <a:normAutofit/>
          </a:bodyPr>
          <a:lstStyle/>
          <a:p>
            <a:r>
              <a:rPr lang="en-US" dirty="0"/>
              <a:t>Title I of the ADA</a:t>
            </a:r>
          </a:p>
          <a:p>
            <a:r>
              <a:rPr lang="en-US" dirty="0"/>
              <a:t>Title II of the ADA​</a:t>
            </a:r>
          </a:p>
          <a:p>
            <a:r>
              <a:rPr lang="en-US" dirty="0"/>
              <a:t>Section 504 of the Rehabilitation Act​</a:t>
            </a:r>
          </a:p>
          <a:p>
            <a:r>
              <a:rPr lang="en-US" dirty="0"/>
              <a:t>Michigan Persons with Disabilities Civil Rights Act</a:t>
            </a:r>
          </a:p>
          <a:p>
            <a:endParaRPr lang="en-US" dirty="0"/>
          </a:p>
          <a:p>
            <a:r>
              <a:rPr lang="en-US" dirty="0"/>
              <a:t>Prohibits discrimination against people with disabilities</a:t>
            </a:r>
          </a:p>
          <a:p>
            <a:endParaRPr lang="en-US" dirty="0"/>
          </a:p>
        </p:txBody>
      </p:sp>
      <p:sp>
        <p:nvSpPr>
          <p:cNvPr id="4" name="Slide Number Placeholder 3">
            <a:extLst>
              <a:ext uri="{FF2B5EF4-FFF2-40B4-BE49-F238E27FC236}">
                <a16:creationId xmlns:a16="http://schemas.microsoft.com/office/drawing/2014/main" id="{DAAFAC57-245A-654E-9678-96F1EE12ADE9}"/>
              </a:ext>
            </a:extLst>
          </p:cNvPr>
          <p:cNvSpPr>
            <a:spLocks noGrp="1"/>
          </p:cNvSpPr>
          <p:nvPr>
            <p:ph type="sldNum" sz="quarter" idx="12"/>
          </p:nvPr>
        </p:nvSpPr>
        <p:spPr/>
        <p:txBody>
          <a:bodyPr/>
          <a:lstStyle/>
          <a:p>
            <a:fld id="{330EA680-D336-4FF7-8B7A-9848BB0A1C32}" type="slidenum">
              <a:rPr lang="en-US" smtClean="0"/>
              <a:t>6</a:t>
            </a:fld>
            <a:endParaRPr lang="en-US"/>
          </a:p>
        </p:txBody>
      </p:sp>
    </p:spTree>
    <p:extLst>
      <p:ext uri="{BB962C8B-B14F-4D97-AF65-F5344CB8AC3E}">
        <p14:creationId xmlns:p14="http://schemas.microsoft.com/office/powerpoint/2010/main" val="894136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5EB5F-1376-6DC1-2409-E8296B89F995}"/>
              </a:ext>
            </a:extLst>
          </p:cNvPr>
          <p:cNvSpPr>
            <a:spLocks noGrp="1"/>
          </p:cNvSpPr>
          <p:nvPr>
            <p:ph type="title"/>
          </p:nvPr>
        </p:nvSpPr>
        <p:spPr/>
        <p:txBody>
          <a:bodyPr/>
          <a:lstStyle/>
          <a:p>
            <a:r>
              <a:rPr lang="en-US"/>
              <a:t>Title II of the ADA​</a:t>
            </a:r>
          </a:p>
        </p:txBody>
      </p:sp>
      <p:sp>
        <p:nvSpPr>
          <p:cNvPr id="3" name="Content Placeholder 2">
            <a:extLst>
              <a:ext uri="{FF2B5EF4-FFF2-40B4-BE49-F238E27FC236}">
                <a16:creationId xmlns:a16="http://schemas.microsoft.com/office/drawing/2014/main" id="{D25B0F2C-B99B-5CD2-75BC-1BC4CD0CD391}"/>
              </a:ext>
            </a:extLst>
          </p:cNvPr>
          <p:cNvSpPr>
            <a:spLocks noGrp="1"/>
          </p:cNvSpPr>
          <p:nvPr>
            <p:ph sz="half" idx="1"/>
          </p:nvPr>
        </p:nvSpPr>
        <p:spPr/>
        <p:txBody>
          <a:bodyPr>
            <a:normAutofit/>
          </a:bodyPr>
          <a:lstStyle/>
          <a:p>
            <a:r>
              <a:rPr lang="en-US" dirty="0"/>
              <a:t>Building/facilities accessibility</a:t>
            </a:r>
          </a:p>
          <a:p>
            <a:r>
              <a:rPr lang="en-US" dirty="0"/>
              <a:t>Program accessibility</a:t>
            </a:r>
          </a:p>
          <a:p>
            <a:r>
              <a:rPr lang="en-US" dirty="0"/>
              <a:t>Web content*</a:t>
            </a:r>
          </a:p>
          <a:p>
            <a:r>
              <a:rPr lang="en-US" dirty="0"/>
              <a:t>Effective communication</a:t>
            </a:r>
          </a:p>
          <a:p>
            <a:r>
              <a:rPr lang="en-US" dirty="0"/>
              <a:t>Reasonable modifications</a:t>
            </a:r>
          </a:p>
          <a:p>
            <a:pPr marL="0" indent="0">
              <a:buNone/>
            </a:pPr>
            <a:endParaRPr lang="en-US" dirty="0"/>
          </a:p>
          <a:p>
            <a:r>
              <a:rPr lang="en-US" dirty="0"/>
              <a:t>Limitations</a:t>
            </a:r>
          </a:p>
          <a:p>
            <a:pPr lvl="1"/>
            <a:r>
              <a:rPr lang="en-US" dirty="0"/>
              <a:t>Fundamental alteration</a:t>
            </a:r>
          </a:p>
          <a:p>
            <a:pPr lvl="1"/>
            <a:r>
              <a:rPr lang="en-US" dirty="0"/>
              <a:t>Undue burden</a:t>
            </a:r>
          </a:p>
          <a:p>
            <a:endParaRPr lang="en-US" dirty="0"/>
          </a:p>
        </p:txBody>
      </p:sp>
      <p:pic>
        <p:nvPicPr>
          <p:cNvPr id="6" name="Picture 5" descr="The cover of a the Americans with Disabilities Act Title II Regulations.">
            <a:extLst>
              <a:ext uri="{FF2B5EF4-FFF2-40B4-BE49-F238E27FC236}">
                <a16:creationId xmlns:a16="http://schemas.microsoft.com/office/drawing/2014/main" id="{034A3472-5F00-66BF-1166-68C661590E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2340" y="1631509"/>
            <a:ext cx="3661320" cy="4739570"/>
          </a:xfrm>
          <a:prstGeom prst="rect">
            <a:avLst/>
          </a:prstGeom>
        </p:spPr>
      </p:pic>
      <p:sp>
        <p:nvSpPr>
          <p:cNvPr id="4" name="Slide Number Placeholder 3">
            <a:extLst>
              <a:ext uri="{FF2B5EF4-FFF2-40B4-BE49-F238E27FC236}">
                <a16:creationId xmlns:a16="http://schemas.microsoft.com/office/drawing/2014/main" id="{771D7877-1602-B061-AD13-2DD44928EC05}"/>
              </a:ext>
            </a:extLst>
          </p:cNvPr>
          <p:cNvSpPr>
            <a:spLocks noGrp="1"/>
          </p:cNvSpPr>
          <p:nvPr>
            <p:ph type="sldNum" sz="quarter" idx="12"/>
          </p:nvPr>
        </p:nvSpPr>
        <p:spPr/>
        <p:txBody>
          <a:bodyPr/>
          <a:lstStyle/>
          <a:p>
            <a:fld id="{330EA680-D336-4FF7-8B7A-9848BB0A1C32}" type="slidenum">
              <a:rPr lang="en-US" smtClean="0"/>
              <a:t>7</a:t>
            </a:fld>
            <a:endParaRPr lang="en-US"/>
          </a:p>
        </p:txBody>
      </p:sp>
    </p:spTree>
    <p:extLst>
      <p:ext uri="{BB962C8B-B14F-4D97-AF65-F5344CB8AC3E}">
        <p14:creationId xmlns:p14="http://schemas.microsoft.com/office/powerpoint/2010/main" val="2528184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C695-B7E6-024A-6646-0A6BE132B4E6}"/>
              </a:ext>
            </a:extLst>
          </p:cNvPr>
          <p:cNvSpPr>
            <a:spLocks noGrp="1"/>
          </p:cNvSpPr>
          <p:nvPr>
            <p:ph type="title"/>
          </p:nvPr>
        </p:nvSpPr>
        <p:spPr/>
        <p:txBody>
          <a:bodyPr/>
          <a:lstStyle/>
          <a:p>
            <a:r>
              <a:rPr lang="en-US" dirty="0"/>
              <a:t>Effective communication</a:t>
            </a:r>
          </a:p>
        </p:txBody>
      </p:sp>
      <p:sp>
        <p:nvSpPr>
          <p:cNvPr id="3" name="Content Placeholder 2">
            <a:extLst>
              <a:ext uri="{FF2B5EF4-FFF2-40B4-BE49-F238E27FC236}">
                <a16:creationId xmlns:a16="http://schemas.microsoft.com/office/drawing/2014/main" id="{4982EC89-C2CE-FB72-6CDF-41E4CB2CAE00}"/>
              </a:ext>
            </a:extLst>
          </p:cNvPr>
          <p:cNvSpPr>
            <a:spLocks noGrp="1"/>
          </p:cNvSpPr>
          <p:nvPr>
            <p:ph idx="1"/>
          </p:nvPr>
        </p:nvSpPr>
        <p:spPr/>
        <p:txBody>
          <a:bodyPr/>
          <a:lstStyle/>
          <a:p>
            <a:r>
              <a:rPr lang="en-US" dirty="0"/>
              <a:t>The ADA requires that organizations communicate effectively with people who have disabilities.​</a:t>
            </a:r>
          </a:p>
          <a:p>
            <a:r>
              <a:rPr lang="en-US" dirty="0"/>
              <a:t>Must provide auxiliary aids and services (accommodations) when needed to communicate effectively with people who have communication disabilities.​</a:t>
            </a:r>
          </a:p>
          <a:p>
            <a:r>
              <a:rPr lang="en-US" dirty="0"/>
              <a:t>Must give primary consideration to the person with a disability’s choice of communication aid or service.</a:t>
            </a:r>
          </a:p>
        </p:txBody>
      </p:sp>
      <p:sp>
        <p:nvSpPr>
          <p:cNvPr id="4" name="Slide Number Placeholder 3">
            <a:extLst>
              <a:ext uri="{FF2B5EF4-FFF2-40B4-BE49-F238E27FC236}">
                <a16:creationId xmlns:a16="http://schemas.microsoft.com/office/drawing/2014/main" id="{95D15C2E-41A3-6CA6-4A5B-E63E47913F51}"/>
              </a:ext>
            </a:extLst>
          </p:cNvPr>
          <p:cNvSpPr>
            <a:spLocks noGrp="1"/>
          </p:cNvSpPr>
          <p:nvPr>
            <p:ph type="sldNum" sz="quarter" idx="12"/>
          </p:nvPr>
        </p:nvSpPr>
        <p:spPr/>
        <p:txBody>
          <a:bodyPr/>
          <a:lstStyle/>
          <a:p>
            <a:fld id="{330EA680-D336-4FF7-8B7A-9848BB0A1C32}" type="slidenum">
              <a:rPr lang="en-US" smtClean="0"/>
              <a:t>8</a:t>
            </a:fld>
            <a:endParaRPr lang="en-US"/>
          </a:p>
        </p:txBody>
      </p:sp>
    </p:spTree>
    <p:extLst>
      <p:ext uri="{BB962C8B-B14F-4D97-AF65-F5344CB8AC3E}">
        <p14:creationId xmlns:p14="http://schemas.microsoft.com/office/powerpoint/2010/main" val="1252533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A5018-0903-02BE-428E-BB42B1D76B80}"/>
              </a:ext>
            </a:extLst>
          </p:cNvPr>
          <p:cNvSpPr>
            <a:spLocks noGrp="1"/>
          </p:cNvSpPr>
          <p:nvPr>
            <p:ph type="title"/>
          </p:nvPr>
        </p:nvSpPr>
        <p:spPr/>
        <p:txBody>
          <a:bodyPr/>
          <a:lstStyle/>
          <a:p>
            <a:r>
              <a:rPr lang="en-US"/>
              <a:t>Best Practices</a:t>
            </a:r>
          </a:p>
        </p:txBody>
      </p:sp>
      <p:sp>
        <p:nvSpPr>
          <p:cNvPr id="5" name="Text Placeholder 4">
            <a:extLst>
              <a:ext uri="{FF2B5EF4-FFF2-40B4-BE49-F238E27FC236}">
                <a16:creationId xmlns:a16="http://schemas.microsoft.com/office/drawing/2014/main" id="{EE296169-56F5-3AB2-309B-BD539D07DCB9}"/>
              </a:ext>
            </a:extLst>
          </p:cNvPr>
          <p:cNvSpPr>
            <a:spLocks noGrp="1"/>
          </p:cNvSpPr>
          <p:nvPr>
            <p:ph type="body" idx="1"/>
          </p:nvPr>
        </p:nvSpPr>
        <p:spPr/>
        <p:txBody>
          <a:bodyPr/>
          <a:lstStyle/>
          <a:p>
            <a:r>
              <a:rPr lang="en-US" dirty="0"/>
              <a:t>Proactive measures that improve accessibility for everyone</a:t>
            </a:r>
          </a:p>
        </p:txBody>
      </p:sp>
      <p:sp>
        <p:nvSpPr>
          <p:cNvPr id="3" name="Slide Number Placeholder 2">
            <a:extLst>
              <a:ext uri="{FF2B5EF4-FFF2-40B4-BE49-F238E27FC236}">
                <a16:creationId xmlns:a16="http://schemas.microsoft.com/office/drawing/2014/main" id="{4736FCC2-73A9-59F1-0CE1-953934912A66}"/>
              </a:ext>
            </a:extLst>
          </p:cNvPr>
          <p:cNvSpPr>
            <a:spLocks noGrp="1"/>
          </p:cNvSpPr>
          <p:nvPr>
            <p:ph type="sldNum" sz="quarter" idx="12"/>
          </p:nvPr>
        </p:nvSpPr>
        <p:spPr>
          <a:xfrm>
            <a:off x="8610600" y="6356350"/>
            <a:ext cx="2743200" cy="365125"/>
          </a:xfrm>
        </p:spPr>
        <p:txBody>
          <a:bodyPr/>
          <a:lstStyle/>
          <a:p>
            <a:fld id="{330EA680-D336-4FF7-8B7A-9848BB0A1C32}" type="slidenum">
              <a:rPr lang="en-US" smtClean="0"/>
              <a:t>9</a:t>
            </a:fld>
            <a:endParaRPr lang="en-US"/>
          </a:p>
        </p:txBody>
      </p:sp>
    </p:spTree>
    <p:extLst>
      <p:ext uri="{BB962C8B-B14F-4D97-AF65-F5344CB8AC3E}">
        <p14:creationId xmlns:p14="http://schemas.microsoft.com/office/powerpoint/2010/main" val="1564324087"/>
      </p:ext>
    </p:extLst>
  </p:cSld>
  <p:clrMapOvr>
    <a:masterClrMapping/>
  </p:clrMapOvr>
</p:sld>
</file>

<file path=ppt/theme/theme1.xml><?xml version="1.0" encoding="utf-8"?>
<a:theme xmlns:a="http://schemas.openxmlformats.org/drawingml/2006/main" name="MSUL Theme">
  <a:themeElements>
    <a:clrScheme name="Custom 4">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592646"/>
      </a:accent5>
      <a:accent6>
        <a:srgbClr val="4EA72E"/>
      </a:accent6>
      <a:hlink>
        <a:srgbClr val="0A875F"/>
      </a:hlink>
      <a:folHlink>
        <a:srgbClr val="0A875F"/>
      </a:folHlink>
    </a:clrScheme>
    <a:fontScheme name="Custom 1">
      <a:majorFont>
        <a:latin typeface="Aptos Black"/>
        <a:ea typeface=""/>
        <a:cs typeface=""/>
      </a:majorFont>
      <a:minorFont>
        <a:latin typeface="Apto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1377</Words>
  <Application>Microsoft Office PowerPoint</Application>
  <PresentationFormat>Widescreen</PresentationFormat>
  <Paragraphs>245</Paragraphs>
  <Slides>31</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Aptos</vt:lpstr>
      <vt:lpstr>Aptos Black</vt:lpstr>
      <vt:lpstr>Arial</vt:lpstr>
      <vt:lpstr>MSUL Theme</vt:lpstr>
      <vt:lpstr>Planning &amp; Hosting Accessible Events</vt:lpstr>
      <vt:lpstr>Introductions</vt:lpstr>
      <vt:lpstr>MSU Libraries Accessibility</vt:lpstr>
      <vt:lpstr>MSU Libraries Accessibility Unit &amp; Services</vt:lpstr>
      <vt:lpstr>Why host accessible events?</vt:lpstr>
      <vt:lpstr>Legal Obligations</vt:lpstr>
      <vt:lpstr>Title II of the ADA​</vt:lpstr>
      <vt:lpstr>Effective communication</vt:lpstr>
      <vt:lpstr>Best Practices</vt:lpstr>
      <vt:lpstr>Planning</vt:lpstr>
      <vt:lpstr>Event Accessibility Coordinator</vt:lpstr>
      <vt:lpstr>Accessibility Accommodation Statement</vt:lpstr>
      <vt:lpstr>Promotion</vt:lpstr>
      <vt:lpstr>Email Example</vt:lpstr>
      <vt:lpstr>Website &amp; Registration</vt:lpstr>
      <vt:lpstr>Location</vt:lpstr>
      <vt:lpstr>Venue</vt:lpstr>
      <vt:lpstr>Room Layout</vt:lpstr>
      <vt:lpstr>Event Staff</vt:lpstr>
      <vt:lpstr>Technology</vt:lpstr>
      <vt:lpstr>Accommodations</vt:lpstr>
      <vt:lpstr>Accommodation Requests</vt:lpstr>
      <vt:lpstr>American Sign Language (ASL)</vt:lpstr>
      <vt:lpstr>Captioning</vt:lpstr>
      <vt:lpstr>Assistive Listening Devices (ALDs)</vt:lpstr>
      <vt:lpstr>Event Materials &amp; Activities</vt:lpstr>
      <vt:lpstr>Service Animals</vt:lpstr>
      <vt:lpstr>Other Accommodations</vt:lpstr>
      <vt:lpstr>Takeaways</vt:lpstr>
      <vt:lpstr>Resources</vt:lpstr>
      <vt:lpstr>Questions?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&amp; Hosting Accessible Events</dc:title>
  <dc:creator/>
  <cp:keywords>Accessibility, Event Planning</cp:keywords>
  <cp:lastModifiedBy/>
  <cp:revision>1</cp:revision>
  <dcterms:created xsi:type="dcterms:W3CDTF">2024-09-06T15:33:04Z</dcterms:created>
  <dcterms:modified xsi:type="dcterms:W3CDTF">2024-09-06T15:34:39Z</dcterms:modified>
</cp:coreProperties>
</file>